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045F9E45-A3A4-43AA-9237-6B071E2FA254}">
  <a:tblStyle styleId="{045F9E45-A3A4-43AA-9237-6B071E2FA25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43387F0-CE0D-40DD-82D5-E65E3099810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906"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2e7e374cf6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2e7e374cf6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2e7e374cf6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2e7e374cf6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2e7e374cf6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2e7e374cf6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2e7e374cf6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2e7e374cf6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2e7e374cf6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2e7e374cf6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e7e374cf6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2e7e374cf6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2e7e374cf6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2e7e374cf6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2e7e374cf6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2e7e374cf6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2e7e374cf6_0_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2e7e374cf6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2e7e374cf6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2e7e374cf6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2e7e374cf6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2e7e374cf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2e7e374cf6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2e7e374cf6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2e7e374cf6_0_3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2e7e374cf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2e7e374cf6_0_3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2e7e374cf6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2e7e374cf6_0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2e7e374cf6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2e7e374cf6_0_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2e7e374cf6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2e7e374cf6_0_3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2e7e374cf6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2e7e374cf6_0_3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2e7e374cf6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2e7e374cf6_0_3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2e7e374cf6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2e7e374cf6_0_3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2e7e374cf6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2e7e374cf6_0_3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2e7e374cf6_0_3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2e7e374cf6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2e7e374cf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2e7e374cf6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2e7e374cf6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2e7e374cf6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22e7e374cf6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2e7e374cf6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2e7e374cf6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2e7e374cf6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2e7e374cf6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2e7e374cf6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2e7e374cf6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2e7e374cf6_0_4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2e7e374cf6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2e7e374cf6_0_4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2e7e374cf6_0_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2e7e374cf6_0_4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2e7e374cf6_0_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2e7e374cf6_0_4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2e7e374cf6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2e7e374cf6_0_4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2e7e374cf6_0_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2e7e374cf6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22e7e374cf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2e7e374cf6_0_4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2e7e374cf6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2e7e374cf6_0_4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2e7e374cf6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2e7e374cf6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2e7e374cf6_0_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2e7e374cf6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2e7e374cf6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2e7e374cf6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2e7e374cf6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2e7e374cf6_0_5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2e7e374cf6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2e7e374cf6_0_6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2e7e374cf6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2e7e374cf6_0_5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2e7e374cf6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2e7e374cf6_0_6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2e7e374cf6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2e7e374cf6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2e7e374cf6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2e7e374cf6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22e7e374cf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2e7e374cf6_0_6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2e7e374cf6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2e7e374cf6_0_5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2e7e374cf6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2e7e374cf6_0_5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2e7e374cf6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22e7e374cf6_0_5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22e7e374cf6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2e7e374cf6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22e7e374cf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2e7e374cf6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2e7e374cf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2e7e374cf6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2e7e374cf6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2e7e374cf6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2e7e374cf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2e7e374cf6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2e7e374cf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2e7e374cf6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2e7e374cf6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s://youtu.be/xA6_ZbppVOo"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hyperlink" Target="https://keydifferences.com/difference-between-assessment-and-evaluation.html" TargetMode="External"/><Relationship Id="rId3" Type="http://schemas.openxmlformats.org/officeDocument/2006/relationships/image" Target="../media/image1.png"/><Relationship Id="rId7" Type="http://schemas.openxmlformats.org/officeDocument/2006/relationships/hyperlink" Target="https://www.yourarticlelibrary.com/statistics-2/evaluation-in-teaching-and-learning-process-education/92476"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hyperlink" Target="https://arcnjournals.org/images/2726145223713511.pdf" TargetMode="External"/><Relationship Id="rId5" Type="http://schemas.openxmlformats.org/officeDocument/2006/relationships/hyperlink" Target="https://is.muni.cz/th/ula5m/The_role_of_evaluation_in_enhancing_the_language_competences.pdf" TargetMode="External"/><Relationship Id="rId4" Type="http://schemas.openxmlformats.org/officeDocument/2006/relationships/hyperlink" Target="https://www.researchgate.net/publication/320378982_THE_ASSESSMENT_AND_EVALUATION_IN_TEACHING_ENGLISH_AS_A_FOREIGN_LANGUAGE"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ecml.at/Portals/1/documents/ECML-resources/2011_09_06_ELP-WSU_englisch_web.pdf"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hyperlink" Target="https://youtu.be/xA6_ZbppVOo" TargetMode="External"/><Relationship Id="rId5" Type="http://schemas.openxmlformats.org/officeDocument/2006/relationships/hyperlink" Target="https://education.nsw.gov.au/teaching-and-learning/professional-learning/teacher-quality-and-accreditation/strong-start-great-teachers/refining-practice/peer-and-self-assessment-for-students" TargetMode="External"/><Relationship Id="rId4" Type="http://schemas.openxmlformats.org/officeDocument/2006/relationships/hyperlink" Target="https://doi.org/10.3389/feduc.2019.0008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Course name: </a:t>
            </a:r>
            <a:endParaRPr sz="28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Methodology of foreign language education</a:t>
            </a:r>
            <a:endParaRPr sz="2800">
              <a:latin typeface="Times New Roman"/>
              <a:ea typeface="Times New Roman"/>
              <a:cs typeface="Times New Roman"/>
              <a:sym typeface="Times New Roman"/>
            </a:endParaRPr>
          </a:p>
        </p:txBody>
      </p:sp>
      <p:sp>
        <p:nvSpPr>
          <p:cNvPr id="55" name="Google Shape;55;p13"/>
          <p:cNvSpPr txBox="1">
            <a:spLocks noGrp="1"/>
          </p:cNvSpPr>
          <p:nvPr>
            <p:ph type="subTitle" idx="1"/>
          </p:nvPr>
        </p:nvSpPr>
        <p:spPr>
          <a:xfrm>
            <a:off x="311700" y="9310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ru" sz="2200">
                <a:solidFill>
                  <a:schemeClr val="dk1"/>
                </a:solidFill>
                <a:latin typeface="Times New Roman"/>
                <a:ea typeface="Times New Roman"/>
                <a:cs typeface="Times New Roman"/>
                <a:sym typeface="Times New Roman"/>
              </a:rPr>
              <a:t>Al-Farabi Kazakh National University</a:t>
            </a:r>
            <a:endParaRPr sz="2200">
              <a:solidFill>
                <a:schemeClr val="dk1"/>
              </a:solidFill>
              <a:latin typeface="Times New Roman"/>
              <a:ea typeface="Times New Roman"/>
              <a:cs typeface="Times New Roman"/>
              <a:sym typeface="Times New Roman"/>
            </a:endParaRPr>
          </a:p>
        </p:txBody>
      </p:sp>
      <p:sp>
        <p:nvSpPr>
          <p:cNvPr id="56" name="Google Shape;56;p13"/>
          <p:cNvSpPr txBox="1">
            <a:spLocks noGrp="1"/>
          </p:cNvSpPr>
          <p:nvPr>
            <p:ph type="subTitle" idx="1"/>
          </p:nvPr>
        </p:nvSpPr>
        <p:spPr>
          <a:xfrm>
            <a:off x="440675" y="3970075"/>
            <a:ext cx="8520600" cy="792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ru" sz="2200">
                <a:solidFill>
                  <a:schemeClr val="dk1"/>
                </a:solidFill>
                <a:latin typeface="Times New Roman"/>
                <a:ea typeface="Times New Roman"/>
                <a:cs typeface="Times New Roman"/>
                <a:sym typeface="Times New Roman"/>
              </a:rPr>
              <a:t>Name of author: Aliakbarova A. T.</a:t>
            </a:r>
            <a:endParaRPr sz="2200">
              <a:solidFill>
                <a:schemeClr val="dk1"/>
              </a:solidFill>
              <a:latin typeface="Times New Roman"/>
              <a:ea typeface="Times New Roman"/>
              <a:cs typeface="Times New Roman"/>
              <a:sym typeface="Times New Roman"/>
            </a:endParaRPr>
          </a:p>
        </p:txBody>
      </p:sp>
      <p:pic>
        <p:nvPicPr>
          <p:cNvPr id="57" name="Google Shape;57;p13"/>
          <p:cNvPicPr preferRelativeResize="0"/>
          <p:nvPr/>
        </p:nvPicPr>
        <p:blipFill>
          <a:blip r:embed="rId3">
            <a:alphaModFix/>
          </a:blip>
          <a:stretch>
            <a:fillRect/>
          </a:stretch>
        </p:blipFill>
        <p:spPr>
          <a:xfrm>
            <a:off x="228599" y="0"/>
            <a:ext cx="1028700" cy="1025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Assessment and Evaluation: Differences</a:t>
            </a:r>
            <a:endParaRPr sz="2800" b="1">
              <a:latin typeface="Times New Roman"/>
              <a:ea typeface="Times New Roman"/>
              <a:cs typeface="Times New Roman"/>
              <a:sym typeface="Times New Roman"/>
            </a:endParaRPr>
          </a:p>
        </p:txBody>
      </p:sp>
      <p:pic>
        <p:nvPicPr>
          <p:cNvPr id="126" name="Google Shape;126;p22"/>
          <p:cNvPicPr preferRelativeResize="0"/>
          <p:nvPr/>
        </p:nvPicPr>
        <p:blipFill>
          <a:blip r:embed="rId3">
            <a:alphaModFix/>
          </a:blip>
          <a:stretch>
            <a:fillRect/>
          </a:stretch>
        </p:blipFill>
        <p:spPr>
          <a:xfrm>
            <a:off x="228599" y="0"/>
            <a:ext cx="1028700" cy="1025250"/>
          </a:xfrm>
          <a:prstGeom prst="rect">
            <a:avLst/>
          </a:prstGeom>
          <a:noFill/>
          <a:ln>
            <a:noFill/>
          </a:ln>
        </p:spPr>
      </p:pic>
      <p:graphicFrame>
        <p:nvGraphicFramePr>
          <p:cNvPr id="127" name="Google Shape;127;p22"/>
          <p:cNvGraphicFramePr/>
          <p:nvPr/>
        </p:nvGraphicFramePr>
        <p:xfrm>
          <a:off x="145675" y="1096975"/>
          <a:ext cx="8848050" cy="3998916"/>
        </p:xfrm>
        <a:graphic>
          <a:graphicData uri="http://schemas.openxmlformats.org/drawingml/2006/table">
            <a:tbl>
              <a:tblPr>
                <a:noFill/>
                <a:tableStyleId>{045F9E45-A3A4-43AA-9237-6B071E2FA254}</a:tableStyleId>
              </a:tblPr>
              <a:tblGrid>
                <a:gridCol w="1775875"/>
                <a:gridCol w="3481800"/>
                <a:gridCol w="3590375"/>
              </a:tblGrid>
              <a:tr h="396200">
                <a:tc>
                  <a:txBody>
                    <a:bodyPr/>
                    <a:lstStyle/>
                    <a:p>
                      <a:pPr marL="0" lvl="0" indent="0" algn="just" rtl="0">
                        <a:lnSpc>
                          <a:spcPct val="115000"/>
                        </a:lnSpc>
                        <a:spcBef>
                          <a:spcPts val="1200"/>
                        </a:spcBef>
                        <a:spcAft>
                          <a:spcPts val="0"/>
                        </a:spcAft>
                        <a:buNone/>
                      </a:pPr>
                      <a:r>
                        <a:rPr lang="ru" sz="1900" b="1">
                          <a:latin typeface="Times New Roman"/>
                          <a:ea typeface="Times New Roman"/>
                          <a:cs typeface="Times New Roman"/>
                          <a:sym typeface="Times New Roman"/>
                        </a:rPr>
                        <a:t>BASIS FOR COMPARISON</a:t>
                      </a:r>
                      <a:endParaRPr sz="1900" b="1">
                        <a:latin typeface="Times New Roman"/>
                        <a:ea typeface="Times New Roman"/>
                        <a:cs typeface="Times New Roman"/>
                        <a:sym typeface="Times New Roman"/>
                      </a:endParaRPr>
                    </a:p>
                  </a:txBody>
                  <a:tcPr marL="9525" marR="9525" marT="9525" marB="9525" anchor="ctr">
                    <a:solidFill>
                      <a:schemeClr val="accent5"/>
                    </a:solidFill>
                  </a:tcPr>
                </a:tc>
                <a:tc>
                  <a:txBody>
                    <a:bodyPr/>
                    <a:lstStyle/>
                    <a:p>
                      <a:pPr marL="0" lvl="0" indent="0" algn="l" rtl="0">
                        <a:spcBef>
                          <a:spcPts val="0"/>
                        </a:spcBef>
                        <a:spcAft>
                          <a:spcPts val="0"/>
                        </a:spcAft>
                        <a:buNone/>
                      </a:pPr>
                      <a:r>
                        <a:rPr lang="ru" sz="1900" b="1">
                          <a:solidFill>
                            <a:schemeClr val="dk1"/>
                          </a:solidFill>
                          <a:latin typeface="Times New Roman"/>
                          <a:ea typeface="Times New Roman"/>
                          <a:cs typeface="Times New Roman"/>
                          <a:sym typeface="Times New Roman"/>
                        </a:rPr>
                        <a:t>ASSESSMENT</a:t>
                      </a:r>
                      <a:endParaRPr sz="1900">
                        <a:latin typeface="Times New Roman"/>
                        <a:ea typeface="Times New Roman"/>
                        <a:cs typeface="Times New Roman"/>
                        <a:sym typeface="Times New Roman"/>
                      </a:endParaRPr>
                    </a:p>
                  </a:txBody>
                  <a:tcPr marL="91425" marR="91425" marT="91425" marB="91425" anchor="ctr">
                    <a:solidFill>
                      <a:schemeClr val="accent1"/>
                    </a:solidFill>
                  </a:tcPr>
                </a:tc>
                <a:tc>
                  <a:txBody>
                    <a:bodyPr/>
                    <a:lstStyle/>
                    <a:p>
                      <a:pPr marL="0" lvl="0" indent="0" algn="l" rtl="0">
                        <a:spcBef>
                          <a:spcPts val="0"/>
                        </a:spcBef>
                        <a:spcAft>
                          <a:spcPts val="0"/>
                        </a:spcAft>
                        <a:buNone/>
                      </a:pPr>
                      <a:r>
                        <a:rPr lang="ru" sz="1900" b="1">
                          <a:solidFill>
                            <a:schemeClr val="dk1"/>
                          </a:solidFill>
                          <a:latin typeface="Times New Roman"/>
                          <a:ea typeface="Times New Roman"/>
                          <a:cs typeface="Times New Roman"/>
                          <a:sym typeface="Times New Roman"/>
                        </a:rPr>
                        <a:t>EVALUATION</a:t>
                      </a:r>
                      <a:endParaRPr sz="1900">
                        <a:latin typeface="Times New Roman"/>
                        <a:ea typeface="Times New Roman"/>
                        <a:cs typeface="Times New Roman"/>
                        <a:sym typeface="Times New Roman"/>
                      </a:endParaRPr>
                    </a:p>
                  </a:txBody>
                  <a:tcPr marL="91425" marR="91425" marT="91425" marB="91425" anchor="ctr">
                    <a:solidFill>
                      <a:schemeClr val="accent6"/>
                    </a:solidFill>
                  </a:tcPr>
                </a:tc>
              </a:tr>
              <a:tr h="968500">
                <a:tc>
                  <a:txBody>
                    <a:bodyPr/>
                    <a:lstStyle/>
                    <a:p>
                      <a:pPr marL="0" lvl="0" indent="0" algn="l" rtl="0">
                        <a:spcBef>
                          <a:spcPts val="0"/>
                        </a:spcBef>
                        <a:spcAft>
                          <a:spcPts val="0"/>
                        </a:spcAft>
                        <a:buNone/>
                      </a:pPr>
                      <a:r>
                        <a:rPr lang="ru" sz="1900" b="1">
                          <a:solidFill>
                            <a:schemeClr val="dk1"/>
                          </a:solidFill>
                          <a:latin typeface="Times New Roman"/>
                          <a:ea typeface="Times New Roman"/>
                          <a:cs typeface="Times New Roman"/>
                          <a:sym typeface="Times New Roman"/>
                        </a:rPr>
                        <a:t>Meaning</a:t>
                      </a:r>
                      <a:endParaRPr sz="1900" b="1">
                        <a:latin typeface="Times New Roman"/>
                        <a:ea typeface="Times New Roman"/>
                        <a:cs typeface="Times New Roman"/>
                        <a:sym typeface="Times New Roman"/>
                      </a:endParaRPr>
                    </a:p>
                  </a:txBody>
                  <a:tcPr marL="91425" marR="91425" marT="91425" marB="91425" anchor="ctr"/>
                </a:tc>
                <a:tc>
                  <a:txBody>
                    <a:bodyPr/>
                    <a:lstStyle/>
                    <a:p>
                      <a:pPr marL="89999" lvl="0" indent="0" algn="just" rtl="0">
                        <a:lnSpc>
                          <a:spcPct val="115000"/>
                        </a:lnSpc>
                        <a:spcBef>
                          <a:spcPts val="1200"/>
                        </a:spcBef>
                        <a:spcAft>
                          <a:spcPts val="0"/>
                        </a:spcAft>
                        <a:buNone/>
                      </a:pPr>
                      <a:r>
                        <a:rPr lang="ru" sz="1900">
                          <a:latin typeface="Times New Roman"/>
                          <a:ea typeface="Times New Roman"/>
                          <a:cs typeface="Times New Roman"/>
                          <a:sym typeface="Times New Roman"/>
                        </a:rPr>
                        <a:t>Assessment is a process of collecting, reviewing and using data, for the purpose of improvement in the current performance.</a:t>
                      </a:r>
                      <a:endParaRPr sz="1900">
                        <a:latin typeface="Times New Roman"/>
                        <a:ea typeface="Times New Roman"/>
                        <a:cs typeface="Times New Roman"/>
                        <a:sym typeface="Times New Roman"/>
                      </a:endParaRPr>
                    </a:p>
                  </a:txBody>
                  <a:tcPr marL="9525" marR="9525" marT="9525" marB="9525" anchor="ctr"/>
                </a:tc>
                <a:tc>
                  <a:txBody>
                    <a:bodyPr/>
                    <a:lstStyle/>
                    <a:p>
                      <a:pPr marL="89999" lvl="0" indent="0" algn="just" rtl="0">
                        <a:lnSpc>
                          <a:spcPct val="115000"/>
                        </a:lnSpc>
                        <a:spcBef>
                          <a:spcPts val="1200"/>
                        </a:spcBef>
                        <a:spcAft>
                          <a:spcPts val="0"/>
                        </a:spcAft>
                        <a:buNone/>
                      </a:pPr>
                      <a:r>
                        <a:rPr lang="ru" sz="1900">
                          <a:latin typeface="Times New Roman"/>
                          <a:ea typeface="Times New Roman"/>
                          <a:cs typeface="Times New Roman"/>
                          <a:sym typeface="Times New Roman"/>
                        </a:rPr>
                        <a:t>Evaluation is described as an act of passing judgement on the basis of set of standards.</a:t>
                      </a:r>
                      <a:endParaRPr sz="1900">
                        <a:latin typeface="Times New Roman"/>
                        <a:ea typeface="Times New Roman"/>
                        <a:cs typeface="Times New Roman"/>
                        <a:sym typeface="Times New Roman"/>
                      </a:endParaRPr>
                    </a:p>
                  </a:txBody>
                  <a:tcPr marL="9525" marR="9525" marT="9525" marB="9525" anchor="ctr"/>
                </a:tc>
              </a:tr>
              <a:tr h="396200">
                <a:tc>
                  <a:txBody>
                    <a:bodyPr/>
                    <a:lstStyle/>
                    <a:p>
                      <a:pPr marL="0" lvl="0" indent="0" algn="l" rtl="0">
                        <a:spcBef>
                          <a:spcPts val="0"/>
                        </a:spcBef>
                        <a:spcAft>
                          <a:spcPts val="0"/>
                        </a:spcAft>
                        <a:buNone/>
                      </a:pPr>
                      <a:r>
                        <a:rPr lang="ru" sz="1900" b="1">
                          <a:solidFill>
                            <a:schemeClr val="dk1"/>
                          </a:solidFill>
                          <a:latin typeface="Times New Roman"/>
                          <a:ea typeface="Times New Roman"/>
                          <a:cs typeface="Times New Roman"/>
                          <a:sym typeface="Times New Roman"/>
                        </a:rPr>
                        <a:t>Nature</a:t>
                      </a:r>
                      <a:endParaRPr sz="1900" b="1">
                        <a:solidFill>
                          <a:schemeClr val="dk1"/>
                        </a:solidFill>
                        <a:latin typeface="Times New Roman"/>
                        <a:ea typeface="Times New Roman"/>
                        <a:cs typeface="Times New Roman"/>
                        <a:sym typeface="Times New Roman"/>
                      </a:endParaRPr>
                    </a:p>
                  </a:txBody>
                  <a:tcPr marL="91425" marR="91425" marT="91425" marB="91425" anchor="ctr"/>
                </a:tc>
                <a:tc>
                  <a:txBody>
                    <a:bodyPr/>
                    <a:lstStyle/>
                    <a:p>
                      <a:pPr marL="89999" lvl="0" indent="0" algn="just" rtl="0">
                        <a:lnSpc>
                          <a:spcPct val="115000"/>
                        </a:lnSpc>
                        <a:spcBef>
                          <a:spcPts val="1200"/>
                        </a:spcBef>
                        <a:spcAft>
                          <a:spcPts val="0"/>
                        </a:spcAft>
                        <a:buNone/>
                      </a:pPr>
                      <a:r>
                        <a:rPr lang="ru" sz="1900">
                          <a:solidFill>
                            <a:schemeClr val="dk1"/>
                          </a:solidFill>
                          <a:latin typeface="Times New Roman"/>
                          <a:ea typeface="Times New Roman"/>
                          <a:cs typeface="Times New Roman"/>
                          <a:sym typeface="Times New Roman"/>
                        </a:rPr>
                        <a:t>Diagnostic</a:t>
                      </a:r>
                      <a:endParaRPr sz="1900">
                        <a:latin typeface="Times New Roman"/>
                        <a:ea typeface="Times New Roman"/>
                        <a:cs typeface="Times New Roman"/>
                        <a:sym typeface="Times New Roman"/>
                      </a:endParaRPr>
                    </a:p>
                  </a:txBody>
                  <a:tcPr marL="9525" marR="9525" marT="9525" marB="9525" anchor="ctr"/>
                </a:tc>
                <a:tc>
                  <a:txBody>
                    <a:bodyPr/>
                    <a:lstStyle/>
                    <a:p>
                      <a:pPr marL="89999" lvl="0" indent="0" algn="just" rtl="0">
                        <a:lnSpc>
                          <a:spcPct val="115000"/>
                        </a:lnSpc>
                        <a:spcBef>
                          <a:spcPts val="1200"/>
                        </a:spcBef>
                        <a:spcAft>
                          <a:spcPts val="0"/>
                        </a:spcAft>
                        <a:buNone/>
                      </a:pPr>
                      <a:r>
                        <a:rPr lang="ru" sz="1900">
                          <a:solidFill>
                            <a:schemeClr val="dk1"/>
                          </a:solidFill>
                          <a:latin typeface="Times New Roman"/>
                          <a:ea typeface="Times New Roman"/>
                          <a:cs typeface="Times New Roman"/>
                          <a:sym typeface="Times New Roman"/>
                        </a:rPr>
                        <a:t>Judgemental</a:t>
                      </a:r>
                      <a:endParaRPr sz="1900">
                        <a:latin typeface="Times New Roman"/>
                        <a:ea typeface="Times New Roman"/>
                        <a:cs typeface="Times New Roman"/>
                        <a:sym typeface="Times New Roman"/>
                      </a:endParaRPr>
                    </a:p>
                  </a:txBody>
                  <a:tcPr marL="9525" marR="9525" marT="9525" marB="9525" anchor="ctr"/>
                </a:tc>
              </a:tr>
              <a:tr h="396200">
                <a:tc>
                  <a:txBody>
                    <a:bodyPr/>
                    <a:lstStyle/>
                    <a:p>
                      <a:pPr marL="89999" lvl="0" indent="0" algn="just" rtl="0">
                        <a:lnSpc>
                          <a:spcPct val="115000"/>
                        </a:lnSpc>
                        <a:spcBef>
                          <a:spcPts val="1200"/>
                        </a:spcBef>
                        <a:spcAft>
                          <a:spcPts val="0"/>
                        </a:spcAft>
                        <a:buNone/>
                      </a:pPr>
                      <a:r>
                        <a:rPr lang="ru" sz="1900" b="1">
                          <a:latin typeface="Times New Roman"/>
                          <a:ea typeface="Times New Roman"/>
                          <a:cs typeface="Times New Roman"/>
                          <a:sym typeface="Times New Roman"/>
                        </a:rPr>
                        <a:t>What it does?</a:t>
                      </a:r>
                      <a:endParaRPr sz="1900" b="1">
                        <a:solidFill>
                          <a:schemeClr val="dk1"/>
                        </a:solidFill>
                        <a:latin typeface="Times New Roman"/>
                        <a:ea typeface="Times New Roman"/>
                        <a:cs typeface="Times New Roman"/>
                        <a:sym typeface="Times New Roman"/>
                      </a:endParaRPr>
                    </a:p>
                  </a:txBody>
                  <a:tcPr marL="9525" marR="9525" marT="9525" marB="9525"/>
                </a:tc>
                <a:tc>
                  <a:txBody>
                    <a:bodyPr/>
                    <a:lstStyle/>
                    <a:p>
                      <a:pPr marL="89999" lvl="0" indent="0" algn="just" rtl="0">
                        <a:lnSpc>
                          <a:spcPct val="115000"/>
                        </a:lnSpc>
                        <a:spcBef>
                          <a:spcPts val="1200"/>
                        </a:spcBef>
                        <a:spcAft>
                          <a:spcPts val="0"/>
                        </a:spcAft>
                        <a:buNone/>
                      </a:pPr>
                      <a:r>
                        <a:rPr lang="ru" sz="1900">
                          <a:latin typeface="Times New Roman"/>
                          <a:ea typeface="Times New Roman"/>
                          <a:cs typeface="Times New Roman"/>
                          <a:sym typeface="Times New Roman"/>
                        </a:rPr>
                        <a:t>Provides feedback on performance and areas of improvement.</a:t>
                      </a:r>
                      <a:endParaRPr sz="1900">
                        <a:solidFill>
                          <a:schemeClr val="dk1"/>
                        </a:solidFill>
                        <a:latin typeface="Times New Roman"/>
                        <a:ea typeface="Times New Roman"/>
                        <a:cs typeface="Times New Roman"/>
                        <a:sym typeface="Times New Roman"/>
                      </a:endParaRPr>
                    </a:p>
                  </a:txBody>
                  <a:tcPr marL="9525" marR="9525" marT="9525" marB="9525"/>
                </a:tc>
                <a:tc>
                  <a:txBody>
                    <a:bodyPr/>
                    <a:lstStyle/>
                    <a:p>
                      <a:pPr marL="89999" lvl="0" indent="0" algn="just" rtl="0">
                        <a:lnSpc>
                          <a:spcPct val="115000"/>
                        </a:lnSpc>
                        <a:spcBef>
                          <a:spcPts val="1200"/>
                        </a:spcBef>
                        <a:spcAft>
                          <a:spcPts val="0"/>
                        </a:spcAft>
                        <a:buNone/>
                      </a:pPr>
                      <a:r>
                        <a:rPr lang="ru" sz="1900">
                          <a:latin typeface="Times New Roman"/>
                          <a:ea typeface="Times New Roman"/>
                          <a:cs typeface="Times New Roman"/>
                          <a:sym typeface="Times New Roman"/>
                        </a:rPr>
                        <a:t>Determines the extent to which objectives are achieved.</a:t>
                      </a:r>
                      <a:endParaRPr sz="1900">
                        <a:solidFill>
                          <a:schemeClr val="dk1"/>
                        </a:solidFill>
                        <a:latin typeface="Times New Roman"/>
                        <a:ea typeface="Times New Roman"/>
                        <a:cs typeface="Times New Roman"/>
                        <a:sym typeface="Times New Roman"/>
                      </a:endParaRPr>
                    </a:p>
                  </a:txBody>
                  <a:tcPr marL="9525" marR="9525" marT="9525" marB="9525"/>
                </a:tc>
              </a:tr>
              <a:tr h="396200">
                <a:tc>
                  <a:txBody>
                    <a:bodyPr/>
                    <a:lstStyle/>
                    <a:p>
                      <a:pPr marL="0" lvl="0" indent="0" algn="l" rtl="0">
                        <a:spcBef>
                          <a:spcPts val="0"/>
                        </a:spcBef>
                        <a:spcAft>
                          <a:spcPts val="0"/>
                        </a:spcAft>
                        <a:buNone/>
                      </a:pPr>
                      <a:r>
                        <a:rPr lang="ru" sz="1900" b="1">
                          <a:solidFill>
                            <a:schemeClr val="dk1"/>
                          </a:solidFill>
                          <a:latin typeface="Times New Roman"/>
                          <a:ea typeface="Times New Roman"/>
                          <a:cs typeface="Times New Roman"/>
                          <a:sym typeface="Times New Roman"/>
                        </a:rPr>
                        <a:t>Purpose</a:t>
                      </a:r>
                      <a:endParaRPr sz="1900" b="1">
                        <a:solidFill>
                          <a:schemeClr val="dk1"/>
                        </a:solidFill>
                        <a:latin typeface="Times New Roman"/>
                        <a:ea typeface="Times New Roman"/>
                        <a:cs typeface="Times New Roman"/>
                        <a:sym typeface="Times New Roman"/>
                      </a:endParaRPr>
                    </a:p>
                  </a:txBody>
                  <a:tcPr marL="91425" marR="91425" marT="91425" marB="91425" anchor="ctr"/>
                </a:tc>
                <a:tc>
                  <a:txBody>
                    <a:bodyPr/>
                    <a:lstStyle/>
                    <a:p>
                      <a:pPr marL="89999" lvl="0" indent="0" algn="just" rtl="0">
                        <a:lnSpc>
                          <a:spcPct val="115000"/>
                        </a:lnSpc>
                        <a:spcBef>
                          <a:spcPts val="1200"/>
                        </a:spcBef>
                        <a:spcAft>
                          <a:spcPts val="0"/>
                        </a:spcAft>
                        <a:buNone/>
                      </a:pPr>
                      <a:r>
                        <a:rPr lang="ru" sz="1900">
                          <a:solidFill>
                            <a:schemeClr val="dk1"/>
                          </a:solidFill>
                          <a:latin typeface="Times New Roman"/>
                          <a:ea typeface="Times New Roman"/>
                          <a:cs typeface="Times New Roman"/>
                          <a:sym typeface="Times New Roman"/>
                        </a:rPr>
                        <a:t>Formative</a:t>
                      </a:r>
                      <a:endParaRPr sz="1900">
                        <a:solidFill>
                          <a:schemeClr val="dk1"/>
                        </a:solidFill>
                        <a:latin typeface="Times New Roman"/>
                        <a:ea typeface="Times New Roman"/>
                        <a:cs typeface="Times New Roman"/>
                        <a:sym typeface="Times New Roman"/>
                      </a:endParaRPr>
                    </a:p>
                  </a:txBody>
                  <a:tcPr marL="9525" marR="9525" marT="9525" marB="9525" anchor="ctr"/>
                </a:tc>
                <a:tc>
                  <a:txBody>
                    <a:bodyPr/>
                    <a:lstStyle/>
                    <a:p>
                      <a:pPr marL="89999" lvl="0" indent="0" algn="just" rtl="0">
                        <a:lnSpc>
                          <a:spcPct val="115000"/>
                        </a:lnSpc>
                        <a:spcBef>
                          <a:spcPts val="1200"/>
                        </a:spcBef>
                        <a:spcAft>
                          <a:spcPts val="0"/>
                        </a:spcAft>
                        <a:buNone/>
                      </a:pPr>
                      <a:r>
                        <a:rPr lang="ru" sz="1900">
                          <a:solidFill>
                            <a:schemeClr val="dk1"/>
                          </a:solidFill>
                          <a:latin typeface="Times New Roman"/>
                          <a:ea typeface="Times New Roman"/>
                          <a:cs typeface="Times New Roman"/>
                          <a:sym typeface="Times New Roman"/>
                        </a:rPr>
                        <a:t>Summative</a:t>
                      </a:r>
                      <a:endParaRPr sz="1900">
                        <a:solidFill>
                          <a:schemeClr val="dk1"/>
                        </a:solidFill>
                        <a:latin typeface="Times New Roman"/>
                        <a:ea typeface="Times New Roman"/>
                        <a:cs typeface="Times New Roman"/>
                        <a:sym typeface="Times New Roman"/>
                      </a:endParaRPr>
                    </a:p>
                  </a:txBody>
                  <a:tcPr marL="9525" marR="9525" marT="9525" marB="9525"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3"/>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Assessment and Evaluation: Differences</a:t>
            </a:r>
            <a:endParaRPr sz="2800" b="1">
              <a:latin typeface="Times New Roman"/>
              <a:ea typeface="Times New Roman"/>
              <a:cs typeface="Times New Roman"/>
              <a:sym typeface="Times New Roman"/>
            </a:endParaRPr>
          </a:p>
        </p:txBody>
      </p:sp>
      <p:pic>
        <p:nvPicPr>
          <p:cNvPr id="133" name="Google Shape;133;p23"/>
          <p:cNvPicPr preferRelativeResize="0"/>
          <p:nvPr/>
        </p:nvPicPr>
        <p:blipFill>
          <a:blip r:embed="rId3">
            <a:alphaModFix/>
          </a:blip>
          <a:stretch>
            <a:fillRect/>
          </a:stretch>
        </p:blipFill>
        <p:spPr>
          <a:xfrm>
            <a:off x="228599" y="0"/>
            <a:ext cx="1028700" cy="1025250"/>
          </a:xfrm>
          <a:prstGeom prst="rect">
            <a:avLst/>
          </a:prstGeom>
          <a:noFill/>
          <a:ln>
            <a:noFill/>
          </a:ln>
        </p:spPr>
      </p:pic>
      <p:graphicFrame>
        <p:nvGraphicFramePr>
          <p:cNvPr id="134" name="Google Shape;134;p23"/>
          <p:cNvGraphicFramePr/>
          <p:nvPr/>
        </p:nvGraphicFramePr>
        <p:xfrm>
          <a:off x="145675" y="1096975"/>
          <a:ext cx="8848050" cy="3826077"/>
        </p:xfrm>
        <a:graphic>
          <a:graphicData uri="http://schemas.openxmlformats.org/drawingml/2006/table">
            <a:tbl>
              <a:tblPr>
                <a:noFill/>
                <a:tableStyleId>{045F9E45-A3A4-43AA-9237-6B071E2FA254}</a:tableStyleId>
              </a:tblPr>
              <a:tblGrid>
                <a:gridCol w="1775875"/>
                <a:gridCol w="3481800"/>
                <a:gridCol w="3590375"/>
              </a:tblGrid>
              <a:tr h="396200">
                <a:tc>
                  <a:txBody>
                    <a:bodyPr/>
                    <a:lstStyle/>
                    <a:p>
                      <a:pPr marL="0" lvl="0" indent="0" algn="just" rtl="0">
                        <a:lnSpc>
                          <a:spcPct val="115000"/>
                        </a:lnSpc>
                        <a:spcBef>
                          <a:spcPts val="1200"/>
                        </a:spcBef>
                        <a:spcAft>
                          <a:spcPts val="0"/>
                        </a:spcAft>
                        <a:buNone/>
                      </a:pPr>
                      <a:r>
                        <a:rPr lang="ru" sz="1900" b="1">
                          <a:latin typeface="Times New Roman"/>
                          <a:ea typeface="Times New Roman"/>
                          <a:cs typeface="Times New Roman"/>
                          <a:sym typeface="Times New Roman"/>
                        </a:rPr>
                        <a:t>BASIS FOR COMPARISON</a:t>
                      </a:r>
                      <a:endParaRPr sz="1900" b="1">
                        <a:latin typeface="Times New Roman"/>
                        <a:ea typeface="Times New Roman"/>
                        <a:cs typeface="Times New Roman"/>
                        <a:sym typeface="Times New Roman"/>
                      </a:endParaRPr>
                    </a:p>
                  </a:txBody>
                  <a:tcPr marL="9525" marR="9525" marT="9525" marB="9525" anchor="ctr">
                    <a:solidFill>
                      <a:schemeClr val="accent5"/>
                    </a:solidFill>
                  </a:tcPr>
                </a:tc>
                <a:tc>
                  <a:txBody>
                    <a:bodyPr/>
                    <a:lstStyle/>
                    <a:p>
                      <a:pPr marL="0" lvl="0" indent="0" algn="just" rtl="0">
                        <a:spcBef>
                          <a:spcPts val="0"/>
                        </a:spcBef>
                        <a:spcAft>
                          <a:spcPts val="0"/>
                        </a:spcAft>
                        <a:buNone/>
                      </a:pPr>
                      <a:r>
                        <a:rPr lang="ru" sz="1900" b="1">
                          <a:solidFill>
                            <a:schemeClr val="dk1"/>
                          </a:solidFill>
                          <a:latin typeface="Times New Roman"/>
                          <a:ea typeface="Times New Roman"/>
                          <a:cs typeface="Times New Roman"/>
                          <a:sym typeface="Times New Roman"/>
                        </a:rPr>
                        <a:t>ASSESSMENT</a:t>
                      </a:r>
                      <a:endParaRPr sz="1900">
                        <a:latin typeface="Times New Roman"/>
                        <a:ea typeface="Times New Roman"/>
                        <a:cs typeface="Times New Roman"/>
                        <a:sym typeface="Times New Roman"/>
                      </a:endParaRPr>
                    </a:p>
                  </a:txBody>
                  <a:tcPr marL="91425" marR="91425" marT="91425" marB="91425" anchor="ctr">
                    <a:solidFill>
                      <a:schemeClr val="accent1"/>
                    </a:solidFill>
                  </a:tcPr>
                </a:tc>
                <a:tc>
                  <a:txBody>
                    <a:bodyPr/>
                    <a:lstStyle/>
                    <a:p>
                      <a:pPr marL="0" lvl="0" indent="0" algn="just" rtl="0">
                        <a:spcBef>
                          <a:spcPts val="0"/>
                        </a:spcBef>
                        <a:spcAft>
                          <a:spcPts val="0"/>
                        </a:spcAft>
                        <a:buNone/>
                      </a:pPr>
                      <a:r>
                        <a:rPr lang="ru" sz="1900" b="1">
                          <a:solidFill>
                            <a:schemeClr val="dk1"/>
                          </a:solidFill>
                          <a:latin typeface="Times New Roman"/>
                          <a:ea typeface="Times New Roman"/>
                          <a:cs typeface="Times New Roman"/>
                          <a:sym typeface="Times New Roman"/>
                        </a:rPr>
                        <a:t>EVALUATION</a:t>
                      </a:r>
                      <a:endParaRPr sz="1900">
                        <a:latin typeface="Times New Roman"/>
                        <a:ea typeface="Times New Roman"/>
                        <a:cs typeface="Times New Roman"/>
                        <a:sym typeface="Times New Roman"/>
                      </a:endParaRPr>
                    </a:p>
                  </a:txBody>
                  <a:tcPr marL="91425" marR="91425" marT="91425" marB="91425" anchor="ctr">
                    <a:solidFill>
                      <a:schemeClr val="accent6"/>
                    </a:solidFill>
                  </a:tcPr>
                </a:tc>
              </a:tr>
              <a:tr h="689725">
                <a:tc>
                  <a:txBody>
                    <a:bodyPr/>
                    <a:lstStyle/>
                    <a:p>
                      <a:pPr marL="0" lvl="0" indent="0" algn="just" rtl="0">
                        <a:spcBef>
                          <a:spcPts val="0"/>
                        </a:spcBef>
                        <a:spcAft>
                          <a:spcPts val="0"/>
                        </a:spcAft>
                        <a:buNone/>
                      </a:pPr>
                      <a:r>
                        <a:rPr lang="ru" sz="1900" b="1">
                          <a:solidFill>
                            <a:schemeClr val="dk1"/>
                          </a:solidFill>
                          <a:latin typeface="Times New Roman"/>
                          <a:ea typeface="Times New Roman"/>
                          <a:cs typeface="Times New Roman"/>
                          <a:sym typeface="Times New Roman"/>
                        </a:rPr>
                        <a:t>Orientation</a:t>
                      </a:r>
                      <a:endParaRPr sz="1900" b="1">
                        <a:latin typeface="Times New Roman"/>
                        <a:ea typeface="Times New Roman"/>
                        <a:cs typeface="Times New Roman"/>
                        <a:sym typeface="Times New Roman"/>
                      </a:endParaRPr>
                    </a:p>
                  </a:txBody>
                  <a:tcPr marL="91425" marR="91425" marT="91425" marB="91425" anchor="ctr"/>
                </a:tc>
                <a:tc>
                  <a:txBody>
                    <a:bodyPr/>
                    <a:lstStyle/>
                    <a:p>
                      <a:pPr marL="89999" lvl="0" indent="0" algn="just" rtl="0">
                        <a:lnSpc>
                          <a:spcPct val="115000"/>
                        </a:lnSpc>
                        <a:spcBef>
                          <a:spcPts val="1200"/>
                        </a:spcBef>
                        <a:spcAft>
                          <a:spcPts val="0"/>
                        </a:spcAft>
                        <a:buNone/>
                      </a:pPr>
                      <a:r>
                        <a:rPr lang="ru" sz="1900">
                          <a:latin typeface="Times New Roman"/>
                          <a:ea typeface="Times New Roman"/>
                          <a:cs typeface="Times New Roman"/>
                          <a:sym typeface="Times New Roman"/>
                        </a:rPr>
                        <a:t>Process Oriented</a:t>
                      </a:r>
                      <a:endParaRPr sz="1900">
                        <a:latin typeface="Times New Roman"/>
                        <a:ea typeface="Times New Roman"/>
                        <a:cs typeface="Times New Roman"/>
                        <a:sym typeface="Times New Roman"/>
                      </a:endParaRPr>
                    </a:p>
                  </a:txBody>
                  <a:tcPr marL="9525" marR="9525" marT="9525" marB="9525" anchor="ctr"/>
                </a:tc>
                <a:tc>
                  <a:txBody>
                    <a:bodyPr/>
                    <a:lstStyle/>
                    <a:p>
                      <a:pPr marL="89999" lvl="0" indent="0" algn="just" rtl="0">
                        <a:lnSpc>
                          <a:spcPct val="115000"/>
                        </a:lnSpc>
                        <a:spcBef>
                          <a:spcPts val="1200"/>
                        </a:spcBef>
                        <a:spcAft>
                          <a:spcPts val="0"/>
                        </a:spcAft>
                        <a:buNone/>
                      </a:pPr>
                      <a:r>
                        <a:rPr lang="ru" sz="1900">
                          <a:latin typeface="Times New Roman"/>
                          <a:ea typeface="Times New Roman"/>
                          <a:cs typeface="Times New Roman"/>
                          <a:sym typeface="Times New Roman"/>
                        </a:rPr>
                        <a:t>Product Oriented</a:t>
                      </a:r>
                      <a:endParaRPr sz="1900">
                        <a:latin typeface="Times New Roman"/>
                        <a:ea typeface="Times New Roman"/>
                        <a:cs typeface="Times New Roman"/>
                        <a:sym typeface="Times New Roman"/>
                      </a:endParaRPr>
                    </a:p>
                  </a:txBody>
                  <a:tcPr marL="9525" marR="9525" marT="9525" marB="9525" anchor="ctr"/>
                </a:tc>
              </a:tr>
              <a:tr h="396200">
                <a:tc>
                  <a:txBody>
                    <a:bodyPr/>
                    <a:lstStyle/>
                    <a:p>
                      <a:pPr marL="0" lvl="0" indent="0" algn="just" rtl="0">
                        <a:spcBef>
                          <a:spcPts val="0"/>
                        </a:spcBef>
                        <a:spcAft>
                          <a:spcPts val="0"/>
                        </a:spcAft>
                        <a:buNone/>
                      </a:pPr>
                      <a:r>
                        <a:rPr lang="ru" sz="1900" b="1">
                          <a:solidFill>
                            <a:schemeClr val="dk1"/>
                          </a:solidFill>
                          <a:latin typeface="Times New Roman"/>
                          <a:ea typeface="Times New Roman"/>
                          <a:cs typeface="Times New Roman"/>
                          <a:sym typeface="Times New Roman"/>
                        </a:rPr>
                        <a:t>Feedback</a:t>
                      </a:r>
                      <a:endParaRPr sz="1900" b="1">
                        <a:solidFill>
                          <a:schemeClr val="dk1"/>
                        </a:solidFill>
                        <a:latin typeface="Times New Roman"/>
                        <a:ea typeface="Times New Roman"/>
                        <a:cs typeface="Times New Roman"/>
                        <a:sym typeface="Times New Roman"/>
                      </a:endParaRPr>
                    </a:p>
                  </a:txBody>
                  <a:tcPr marL="91425" marR="91425" marT="91425" marB="91425" anchor="ctr"/>
                </a:tc>
                <a:tc>
                  <a:txBody>
                    <a:bodyPr/>
                    <a:lstStyle/>
                    <a:p>
                      <a:pPr marL="89999" lvl="0" indent="0" algn="just" rtl="0">
                        <a:lnSpc>
                          <a:spcPct val="115000"/>
                        </a:lnSpc>
                        <a:spcBef>
                          <a:spcPts val="1200"/>
                        </a:spcBef>
                        <a:spcAft>
                          <a:spcPts val="0"/>
                        </a:spcAft>
                        <a:buNone/>
                      </a:pPr>
                      <a:r>
                        <a:rPr lang="ru" sz="1900">
                          <a:latin typeface="Times New Roman"/>
                          <a:ea typeface="Times New Roman"/>
                          <a:cs typeface="Times New Roman"/>
                          <a:sym typeface="Times New Roman"/>
                        </a:rPr>
                        <a:t>Based on observation and positive &amp; negative points.</a:t>
                      </a:r>
                      <a:endParaRPr sz="1900">
                        <a:latin typeface="Times New Roman"/>
                        <a:ea typeface="Times New Roman"/>
                        <a:cs typeface="Times New Roman"/>
                        <a:sym typeface="Times New Roman"/>
                      </a:endParaRPr>
                    </a:p>
                  </a:txBody>
                  <a:tcPr marL="9525" marR="9525" marT="9525" marB="9525" anchor="ctr"/>
                </a:tc>
                <a:tc>
                  <a:txBody>
                    <a:bodyPr/>
                    <a:lstStyle/>
                    <a:p>
                      <a:pPr marL="89999" lvl="0" indent="0" algn="just" rtl="0">
                        <a:lnSpc>
                          <a:spcPct val="115000"/>
                        </a:lnSpc>
                        <a:spcBef>
                          <a:spcPts val="1200"/>
                        </a:spcBef>
                        <a:spcAft>
                          <a:spcPts val="0"/>
                        </a:spcAft>
                        <a:buNone/>
                      </a:pPr>
                      <a:r>
                        <a:rPr lang="ru" sz="1900">
                          <a:latin typeface="Times New Roman"/>
                          <a:ea typeface="Times New Roman"/>
                          <a:cs typeface="Times New Roman"/>
                          <a:sym typeface="Times New Roman"/>
                        </a:rPr>
                        <a:t>Based on the level of quality as per set standard.</a:t>
                      </a:r>
                      <a:endParaRPr sz="1900">
                        <a:latin typeface="Times New Roman"/>
                        <a:ea typeface="Times New Roman"/>
                        <a:cs typeface="Times New Roman"/>
                        <a:sym typeface="Times New Roman"/>
                      </a:endParaRPr>
                    </a:p>
                  </a:txBody>
                  <a:tcPr marL="9525" marR="9525" marT="9525" marB="9525" anchor="ctr"/>
                </a:tc>
              </a:tr>
              <a:tr h="396200">
                <a:tc>
                  <a:txBody>
                    <a:bodyPr/>
                    <a:lstStyle/>
                    <a:p>
                      <a:pPr marL="89999" lvl="0" indent="0" algn="just" rtl="0">
                        <a:lnSpc>
                          <a:spcPct val="115000"/>
                        </a:lnSpc>
                        <a:spcBef>
                          <a:spcPts val="1200"/>
                        </a:spcBef>
                        <a:spcAft>
                          <a:spcPts val="0"/>
                        </a:spcAft>
                        <a:buNone/>
                      </a:pPr>
                      <a:r>
                        <a:rPr lang="ru" sz="1900" b="1">
                          <a:latin typeface="Times New Roman"/>
                          <a:ea typeface="Times New Roman"/>
                          <a:cs typeface="Times New Roman"/>
                          <a:sym typeface="Times New Roman"/>
                        </a:rPr>
                        <a:t>Relationship between parties</a:t>
                      </a:r>
                      <a:endParaRPr sz="1900" b="1">
                        <a:latin typeface="Times New Roman"/>
                        <a:ea typeface="Times New Roman"/>
                        <a:cs typeface="Times New Roman"/>
                        <a:sym typeface="Times New Roman"/>
                      </a:endParaRPr>
                    </a:p>
                  </a:txBody>
                  <a:tcPr marL="9525" marR="9525" marT="9525" marB="9525" anchor="ctr"/>
                </a:tc>
                <a:tc>
                  <a:txBody>
                    <a:bodyPr/>
                    <a:lstStyle/>
                    <a:p>
                      <a:pPr marL="89999" lvl="0" indent="0" algn="just" rtl="0">
                        <a:lnSpc>
                          <a:spcPct val="115000"/>
                        </a:lnSpc>
                        <a:spcBef>
                          <a:spcPts val="1200"/>
                        </a:spcBef>
                        <a:spcAft>
                          <a:spcPts val="0"/>
                        </a:spcAft>
                        <a:buNone/>
                      </a:pPr>
                      <a:r>
                        <a:rPr lang="ru" sz="1900">
                          <a:solidFill>
                            <a:schemeClr val="dk1"/>
                          </a:solidFill>
                          <a:latin typeface="Times New Roman"/>
                          <a:ea typeface="Times New Roman"/>
                          <a:cs typeface="Times New Roman"/>
                          <a:sym typeface="Times New Roman"/>
                        </a:rPr>
                        <a:t>Reflective</a:t>
                      </a:r>
                      <a:endParaRPr sz="1900">
                        <a:solidFill>
                          <a:schemeClr val="dk1"/>
                        </a:solidFill>
                        <a:latin typeface="Times New Roman"/>
                        <a:ea typeface="Times New Roman"/>
                        <a:cs typeface="Times New Roman"/>
                        <a:sym typeface="Times New Roman"/>
                      </a:endParaRPr>
                    </a:p>
                  </a:txBody>
                  <a:tcPr marL="9525" marR="9525" marT="9525" marB="9525" anchor="ctr"/>
                </a:tc>
                <a:tc>
                  <a:txBody>
                    <a:bodyPr/>
                    <a:lstStyle/>
                    <a:p>
                      <a:pPr marL="89999" lvl="0" indent="0" algn="just" rtl="0">
                        <a:lnSpc>
                          <a:spcPct val="115000"/>
                        </a:lnSpc>
                        <a:spcBef>
                          <a:spcPts val="1200"/>
                        </a:spcBef>
                        <a:spcAft>
                          <a:spcPts val="0"/>
                        </a:spcAft>
                        <a:buNone/>
                      </a:pPr>
                      <a:r>
                        <a:rPr lang="ru" sz="1900">
                          <a:solidFill>
                            <a:schemeClr val="dk1"/>
                          </a:solidFill>
                          <a:latin typeface="Times New Roman"/>
                          <a:ea typeface="Times New Roman"/>
                          <a:cs typeface="Times New Roman"/>
                          <a:sym typeface="Times New Roman"/>
                        </a:rPr>
                        <a:t>Prescriptive</a:t>
                      </a:r>
                      <a:endParaRPr sz="1900">
                        <a:solidFill>
                          <a:schemeClr val="dk1"/>
                        </a:solidFill>
                        <a:latin typeface="Times New Roman"/>
                        <a:ea typeface="Times New Roman"/>
                        <a:cs typeface="Times New Roman"/>
                        <a:sym typeface="Times New Roman"/>
                      </a:endParaRPr>
                    </a:p>
                  </a:txBody>
                  <a:tcPr marL="9525" marR="9525" marT="9525" marB="9525" anchor="ctr"/>
                </a:tc>
              </a:tr>
              <a:tr h="396200">
                <a:tc>
                  <a:txBody>
                    <a:bodyPr/>
                    <a:lstStyle/>
                    <a:p>
                      <a:pPr marL="89999" lvl="0" indent="0" algn="just" rtl="0">
                        <a:lnSpc>
                          <a:spcPct val="115000"/>
                        </a:lnSpc>
                        <a:spcBef>
                          <a:spcPts val="1200"/>
                        </a:spcBef>
                        <a:spcAft>
                          <a:spcPts val="0"/>
                        </a:spcAft>
                        <a:buNone/>
                      </a:pPr>
                      <a:r>
                        <a:rPr lang="ru" sz="1900" b="1">
                          <a:latin typeface="Times New Roman"/>
                          <a:ea typeface="Times New Roman"/>
                          <a:cs typeface="Times New Roman"/>
                          <a:sym typeface="Times New Roman"/>
                        </a:rPr>
                        <a:t>Criteria</a:t>
                      </a:r>
                      <a:endParaRPr sz="1900" b="1">
                        <a:latin typeface="Times New Roman"/>
                        <a:ea typeface="Times New Roman"/>
                        <a:cs typeface="Times New Roman"/>
                        <a:sym typeface="Times New Roman"/>
                      </a:endParaRPr>
                    </a:p>
                  </a:txBody>
                  <a:tcPr marL="9525" marR="9525" marT="9525" marB="9525" anchor="ctr"/>
                </a:tc>
                <a:tc>
                  <a:txBody>
                    <a:bodyPr/>
                    <a:lstStyle/>
                    <a:p>
                      <a:pPr marL="89999" lvl="0" indent="0" algn="just" rtl="0">
                        <a:lnSpc>
                          <a:spcPct val="115000"/>
                        </a:lnSpc>
                        <a:spcBef>
                          <a:spcPts val="1200"/>
                        </a:spcBef>
                        <a:spcAft>
                          <a:spcPts val="0"/>
                        </a:spcAft>
                        <a:buNone/>
                      </a:pPr>
                      <a:r>
                        <a:rPr lang="ru" sz="1900">
                          <a:latin typeface="Times New Roman"/>
                          <a:ea typeface="Times New Roman"/>
                          <a:cs typeface="Times New Roman"/>
                          <a:sym typeface="Times New Roman"/>
                        </a:rPr>
                        <a:t>Set by both the parties jointly.</a:t>
                      </a:r>
                      <a:endParaRPr sz="1900">
                        <a:latin typeface="Times New Roman"/>
                        <a:ea typeface="Times New Roman"/>
                        <a:cs typeface="Times New Roman"/>
                        <a:sym typeface="Times New Roman"/>
                      </a:endParaRPr>
                    </a:p>
                  </a:txBody>
                  <a:tcPr marL="9525" marR="9525" marT="9525" marB="9525" anchor="ctr"/>
                </a:tc>
                <a:tc>
                  <a:txBody>
                    <a:bodyPr/>
                    <a:lstStyle/>
                    <a:p>
                      <a:pPr marL="89999" lvl="0" indent="0" algn="just" rtl="0">
                        <a:lnSpc>
                          <a:spcPct val="115000"/>
                        </a:lnSpc>
                        <a:spcBef>
                          <a:spcPts val="1200"/>
                        </a:spcBef>
                        <a:spcAft>
                          <a:spcPts val="0"/>
                        </a:spcAft>
                        <a:buNone/>
                      </a:pPr>
                      <a:r>
                        <a:rPr lang="ru" sz="1900">
                          <a:latin typeface="Times New Roman"/>
                          <a:ea typeface="Times New Roman"/>
                          <a:cs typeface="Times New Roman"/>
                          <a:sym typeface="Times New Roman"/>
                        </a:rPr>
                        <a:t>Set by the evaluator.</a:t>
                      </a:r>
                      <a:endParaRPr sz="1900">
                        <a:latin typeface="Times New Roman"/>
                        <a:ea typeface="Times New Roman"/>
                        <a:cs typeface="Times New Roman"/>
                        <a:sym typeface="Times New Roman"/>
                      </a:endParaRPr>
                    </a:p>
                  </a:txBody>
                  <a:tcPr marL="9525" marR="9525" marT="9525" marB="9525" anchor="ctr"/>
                </a:tc>
              </a:tr>
              <a:tr h="396200">
                <a:tc>
                  <a:txBody>
                    <a:bodyPr/>
                    <a:lstStyle/>
                    <a:p>
                      <a:pPr marL="89999" lvl="0" indent="0" algn="just" rtl="0">
                        <a:lnSpc>
                          <a:spcPct val="115000"/>
                        </a:lnSpc>
                        <a:spcBef>
                          <a:spcPts val="1200"/>
                        </a:spcBef>
                        <a:spcAft>
                          <a:spcPts val="0"/>
                        </a:spcAft>
                        <a:buNone/>
                      </a:pPr>
                      <a:r>
                        <a:rPr lang="ru" sz="1900" b="1">
                          <a:solidFill>
                            <a:schemeClr val="dk1"/>
                          </a:solidFill>
                          <a:latin typeface="Times New Roman"/>
                          <a:ea typeface="Times New Roman"/>
                          <a:cs typeface="Times New Roman"/>
                          <a:sym typeface="Times New Roman"/>
                        </a:rPr>
                        <a:t>Measurement Standards</a:t>
                      </a:r>
                      <a:endParaRPr sz="1900" b="1">
                        <a:latin typeface="Times New Roman"/>
                        <a:ea typeface="Times New Roman"/>
                        <a:cs typeface="Times New Roman"/>
                        <a:sym typeface="Times New Roman"/>
                      </a:endParaRPr>
                    </a:p>
                  </a:txBody>
                  <a:tcPr marL="9525" marR="9525" marT="9525" marB="9525" anchor="ctr"/>
                </a:tc>
                <a:tc>
                  <a:txBody>
                    <a:bodyPr/>
                    <a:lstStyle/>
                    <a:p>
                      <a:pPr marL="89999" lvl="0" indent="0" algn="just" rtl="0">
                        <a:lnSpc>
                          <a:spcPct val="115000"/>
                        </a:lnSpc>
                        <a:spcBef>
                          <a:spcPts val="1200"/>
                        </a:spcBef>
                        <a:spcAft>
                          <a:spcPts val="0"/>
                        </a:spcAft>
                        <a:buNone/>
                      </a:pPr>
                      <a:r>
                        <a:rPr lang="ru" sz="1900">
                          <a:solidFill>
                            <a:schemeClr val="dk1"/>
                          </a:solidFill>
                          <a:latin typeface="Times New Roman"/>
                          <a:ea typeface="Times New Roman"/>
                          <a:cs typeface="Times New Roman"/>
                          <a:sym typeface="Times New Roman"/>
                        </a:rPr>
                        <a:t>Absolute</a:t>
                      </a:r>
                      <a:endParaRPr sz="1900">
                        <a:latin typeface="Times New Roman"/>
                        <a:ea typeface="Times New Roman"/>
                        <a:cs typeface="Times New Roman"/>
                        <a:sym typeface="Times New Roman"/>
                      </a:endParaRPr>
                    </a:p>
                  </a:txBody>
                  <a:tcPr marL="9525" marR="9525" marT="9525" marB="9525" anchor="ctr"/>
                </a:tc>
                <a:tc>
                  <a:txBody>
                    <a:bodyPr/>
                    <a:lstStyle/>
                    <a:p>
                      <a:pPr marL="89999" lvl="0" indent="0" algn="just" rtl="0">
                        <a:lnSpc>
                          <a:spcPct val="115000"/>
                        </a:lnSpc>
                        <a:spcBef>
                          <a:spcPts val="1200"/>
                        </a:spcBef>
                        <a:spcAft>
                          <a:spcPts val="0"/>
                        </a:spcAft>
                        <a:buNone/>
                      </a:pPr>
                      <a:r>
                        <a:rPr lang="ru" sz="1900">
                          <a:solidFill>
                            <a:schemeClr val="dk1"/>
                          </a:solidFill>
                          <a:latin typeface="Times New Roman"/>
                          <a:ea typeface="Times New Roman"/>
                          <a:cs typeface="Times New Roman"/>
                          <a:sym typeface="Times New Roman"/>
                        </a:rPr>
                        <a:t>Comparative</a:t>
                      </a:r>
                      <a:endParaRPr sz="1900">
                        <a:latin typeface="Times New Roman"/>
                        <a:ea typeface="Times New Roman"/>
                        <a:cs typeface="Times New Roman"/>
                        <a:sym typeface="Times New Roman"/>
                      </a:endParaRPr>
                    </a:p>
                  </a:txBody>
                  <a:tcPr marL="9525" marR="9525" marT="9525" marB="9525"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Types of evaluation and their functions  </a:t>
            </a:r>
            <a:endParaRPr sz="2800" b="1">
              <a:latin typeface="Times New Roman"/>
              <a:ea typeface="Times New Roman"/>
              <a:cs typeface="Times New Roman"/>
              <a:sym typeface="Times New Roman"/>
            </a:endParaRPr>
          </a:p>
        </p:txBody>
      </p:sp>
      <p:pic>
        <p:nvPicPr>
          <p:cNvPr id="140" name="Google Shape;140;p24"/>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41" name="Google Shape;141;p24"/>
          <p:cNvSpPr/>
          <p:nvPr/>
        </p:nvSpPr>
        <p:spPr>
          <a:xfrm>
            <a:off x="311700" y="1025250"/>
            <a:ext cx="8520600" cy="627600"/>
          </a:xfrm>
          <a:prstGeom prst="rect">
            <a:avLst/>
          </a:prstGeom>
          <a:solidFill>
            <a:schemeClr val="accent6"/>
          </a:solidFill>
          <a:ln>
            <a:noFill/>
          </a:ln>
        </p:spPr>
        <p:txBody>
          <a:bodyPr spcFirstLastPara="1" wrap="square" lIns="91425" tIns="91425" rIns="91425" bIns="91425" anchor="ctr" anchorCtr="0">
            <a:noAutofit/>
          </a:bodyPr>
          <a:lstStyle/>
          <a:p>
            <a:pPr marL="355600" lvl="0" indent="0" algn="ctr" rtl="0">
              <a:lnSpc>
                <a:spcPct val="115000"/>
              </a:lnSpc>
              <a:spcBef>
                <a:spcPts val="0"/>
              </a:spcBef>
              <a:spcAft>
                <a:spcPts val="0"/>
              </a:spcAft>
              <a:buNone/>
            </a:pPr>
            <a:r>
              <a:rPr lang="ru" sz="2300">
                <a:solidFill>
                  <a:schemeClr val="dk1"/>
                </a:solidFill>
                <a:latin typeface="Times New Roman"/>
                <a:ea typeface="Times New Roman"/>
                <a:cs typeface="Times New Roman"/>
                <a:sym typeface="Times New Roman"/>
              </a:rPr>
              <a:t>Functionally evaluation is classified into four main types:</a:t>
            </a:r>
            <a:endParaRPr sz="2300">
              <a:latin typeface="Times New Roman"/>
              <a:ea typeface="Times New Roman"/>
              <a:cs typeface="Times New Roman"/>
              <a:sym typeface="Times New Roman"/>
            </a:endParaRPr>
          </a:p>
        </p:txBody>
      </p:sp>
      <p:sp>
        <p:nvSpPr>
          <p:cNvPr id="142" name="Google Shape;142;p24"/>
          <p:cNvSpPr/>
          <p:nvPr/>
        </p:nvSpPr>
        <p:spPr>
          <a:xfrm>
            <a:off x="354075" y="1954300"/>
            <a:ext cx="4052100" cy="1237200"/>
          </a:xfrm>
          <a:prstGeom prst="roundRect">
            <a:avLst>
              <a:gd name="adj" fmla="val 16667"/>
            </a:avLst>
          </a:prstGeom>
          <a:solidFill>
            <a:srgbClr val="6D9EEB"/>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Clr>
                <a:schemeClr val="dk1"/>
              </a:buClr>
              <a:buSzPts val="1100"/>
              <a:buFont typeface="Arial"/>
              <a:buNone/>
            </a:pPr>
            <a:r>
              <a:rPr lang="ru" sz="2300" b="1">
                <a:solidFill>
                  <a:schemeClr val="dk1"/>
                </a:solidFill>
                <a:latin typeface="Times New Roman"/>
                <a:ea typeface="Times New Roman"/>
                <a:cs typeface="Times New Roman"/>
                <a:sym typeface="Times New Roman"/>
              </a:rPr>
              <a:t>  Formative evaluation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43" name="Google Shape;143;p24"/>
          <p:cNvSpPr/>
          <p:nvPr/>
        </p:nvSpPr>
        <p:spPr>
          <a:xfrm>
            <a:off x="354075" y="3361750"/>
            <a:ext cx="4052100" cy="1237200"/>
          </a:xfrm>
          <a:prstGeom prst="roundRect">
            <a:avLst>
              <a:gd name="adj" fmla="val 16667"/>
            </a:avLst>
          </a:prstGeom>
          <a:solidFill>
            <a:srgbClr val="8E7CC3"/>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  Placement evaluation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44" name="Google Shape;144;p24"/>
          <p:cNvSpPr/>
          <p:nvPr/>
        </p:nvSpPr>
        <p:spPr>
          <a:xfrm>
            <a:off x="4780200" y="1954300"/>
            <a:ext cx="4052100" cy="12372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  Summative evaluation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45" name="Google Shape;145;p24"/>
          <p:cNvSpPr/>
          <p:nvPr/>
        </p:nvSpPr>
        <p:spPr>
          <a:xfrm>
            <a:off x="4780200" y="3361750"/>
            <a:ext cx="4052100" cy="1237200"/>
          </a:xfrm>
          <a:prstGeom prst="roundRect">
            <a:avLst>
              <a:gd name="adj" fmla="val 16667"/>
            </a:avLst>
          </a:prstGeom>
          <a:solidFill>
            <a:srgbClr val="9900FF"/>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  Diagnostic evaluation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Types of evaluation and their functions  </a:t>
            </a:r>
            <a:endParaRPr sz="2800" b="1">
              <a:latin typeface="Times New Roman"/>
              <a:ea typeface="Times New Roman"/>
              <a:cs typeface="Times New Roman"/>
              <a:sym typeface="Times New Roman"/>
            </a:endParaRPr>
          </a:p>
        </p:txBody>
      </p:sp>
      <p:pic>
        <p:nvPicPr>
          <p:cNvPr id="151" name="Google Shape;151;p25"/>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52" name="Google Shape;152;p25"/>
          <p:cNvSpPr/>
          <p:nvPr/>
        </p:nvSpPr>
        <p:spPr>
          <a:xfrm>
            <a:off x="354075" y="1025250"/>
            <a:ext cx="4218000" cy="716700"/>
          </a:xfrm>
          <a:prstGeom prst="roundRect">
            <a:avLst>
              <a:gd name="adj" fmla="val 16667"/>
            </a:avLst>
          </a:prstGeom>
          <a:solidFill>
            <a:srgbClr val="6D9EEB"/>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  Formative evaluation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53" name="Google Shape;153;p25"/>
          <p:cNvSpPr txBox="1">
            <a:spLocks noGrp="1"/>
          </p:cNvSpPr>
          <p:nvPr>
            <p:ph type="ctrTitle"/>
          </p:nvPr>
        </p:nvSpPr>
        <p:spPr>
          <a:xfrm>
            <a:off x="311700" y="1861850"/>
            <a:ext cx="4260300" cy="3044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1900">
                <a:latin typeface="Times New Roman"/>
                <a:ea typeface="Times New Roman"/>
                <a:cs typeface="Times New Roman"/>
                <a:sym typeface="Times New Roman"/>
              </a:rPr>
              <a:t>determines </a:t>
            </a:r>
            <a:r>
              <a:rPr lang="ru" sz="1900" b="1">
                <a:latin typeface="Times New Roman"/>
                <a:ea typeface="Times New Roman"/>
                <a:cs typeface="Times New Roman"/>
                <a:sym typeface="Times New Roman"/>
              </a:rPr>
              <a:t>the worth of the students’ performance</a:t>
            </a:r>
            <a:r>
              <a:rPr lang="ru" sz="1900">
                <a:latin typeface="Times New Roman"/>
                <a:ea typeface="Times New Roman"/>
                <a:cs typeface="Times New Roman"/>
                <a:sym typeface="Times New Roman"/>
              </a:rPr>
              <a:t>, it is used to </a:t>
            </a:r>
            <a:r>
              <a:rPr lang="ru" sz="1900" b="1">
                <a:latin typeface="Times New Roman"/>
                <a:ea typeface="Times New Roman"/>
                <a:cs typeface="Times New Roman"/>
                <a:sym typeface="Times New Roman"/>
              </a:rPr>
              <a:t>monitor learning progress during instruction</a:t>
            </a:r>
            <a:r>
              <a:rPr lang="ru" sz="1900">
                <a:latin typeface="Times New Roman"/>
                <a:ea typeface="Times New Roman"/>
                <a:cs typeface="Times New Roman"/>
                <a:sym typeface="Times New Roman"/>
              </a:rPr>
              <a:t>, provide continuous feedback during the learning process. </a:t>
            </a:r>
            <a:endParaRPr sz="1900">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19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900" b="1">
                <a:latin typeface="Times New Roman"/>
                <a:ea typeface="Times New Roman"/>
                <a:cs typeface="Times New Roman"/>
                <a:sym typeface="Times New Roman"/>
              </a:rPr>
              <a:t>Teacher made test and observational techniques</a:t>
            </a:r>
            <a:r>
              <a:rPr lang="ru" sz="1900">
                <a:latin typeface="Times New Roman"/>
                <a:ea typeface="Times New Roman"/>
                <a:cs typeface="Times New Roman"/>
                <a:sym typeface="Times New Roman"/>
              </a:rPr>
              <a:t> are mostly used in generating data for the formative evaluation. </a:t>
            </a:r>
            <a:endParaRPr sz="1900">
              <a:latin typeface="Times New Roman"/>
              <a:ea typeface="Times New Roman"/>
              <a:cs typeface="Times New Roman"/>
              <a:sym typeface="Times New Roman"/>
            </a:endParaRPr>
          </a:p>
        </p:txBody>
      </p:sp>
      <p:sp>
        <p:nvSpPr>
          <p:cNvPr id="154" name="Google Shape;154;p25"/>
          <p:cNvSpPr/>
          <p:nvPr/>
        </p:nvSpPr>
        <p:spPr>
          <a:xfrm>
            <a:off x="4780200" y="1025250"/>
            <a:ext cx="4052100" cy="7167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  Summative evaluation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55" name="Google Shape;155;p25"/>
          <p:cNvSpPr txBox="1">
            <a:spLocks noGrp="1"/>
          </p:cNvSpPr>
          <p:nvPr>
            <p:ph type="ctrTitle"/>
          </p:nvPr>
        </p:nvSpPr>
        <p:spPr>
          <a:xfrm>
            <a:off x="4737900" y="1861850"/>
            <a:ext cx="4260300" cy="30444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r>
              <a:rPr lang="ru" sz="1900">
                <a:latin typeface="Times New Roman"/>
                <a:ea typeface="Times New Roman"/>
                <a:cs typeface="Times New Roman"/>
                <a:sym typeface="Times New Roman"/>
              </a:rPr>
              <a:t>takes place </a:t>
            </a:r>
            <a:r>
              <a:rPr lang="ru" sz="1900" b="1">
                <a:latin typeface="Times New Roman"/>
                <a:ea typeface="Times New Roman"/>
                <a:cs typeface="Times New Roman"/>
                <a:sym typeface="Times New Roman"/>
              </a:rPr>
              <a:t>at the end of instruction or programme. </a:t>
            </a:r>
            <a:r>
              <a:rPr lang="ru" sz="1900">
                <a:latin typeface="Times New Roman"/>
                <a:ea typeface="Times New Roman"/>
                <a:cs typeface="Times New Roman"/>
                <a:sym typeface="Times New Roman"/>
              </a:rPr>
              <a:t>It is used to determine </a:t>
            </a:r>
            <a:r>
              <a:rPr lang="ru" sz="1900" b="1">
                <a:latin typeface="Times New Roman"/>
                <a:ea typeface="Times New Roman"/>
                <a:cs typeface="Times New Roman"/>
                <a:sym typeface="Times New Roman"/>
              </a:rPr>
              <a:t>the extent to which the instructional goals have been achieved. </a:t>
            </a:r>
            <a:endParaRPr sz="1900" b="1">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endParaRPr sz="1900">
              <a:latin typeface="Times New Roman"/>
              <a:ea typeface="Times New Roman"/>
              <a:cs typeface="Times New Roman"/>
              <a:sym typeface="Times New Roman"/>
            </a:endParaRPr>
          </a:p>
          <a:p>
            <a:pPr marL="0" lvl="0" indent="0" algn="just" rtl="0">
              <a:lnSpc>
                <a:spcPct val="100000"/>
              </a:lnSpc>
              <a:spcBef>
                <a:spcPts val="1200"/>
              </a:spcBef>
              <a:spcAft>
                <a:spcPts val="0"/>
              </a:spcAft>
              <a:buClr>
                <a:schemeClr val="dk1"/>
              </a:buClr>
              <a:buSzPts val="1100"/>
              <a:buFont typeface="Arial"/>
              <a:buNone/>
            </a:pPr>
            <a:r>
              <a:rPr lang="ru" sz="1900">
                <a:latin typeface="Times New Roman"/>
                <a:ea typeface="Times New Roman"/>
                <a:cs typeface="Times New Roman"/>
                <a:sym typeface="Times New Roman"/>
              </a:rPr>
              <a:t>Evaluation done at the end of the term (first term examination) or a programme. It is mainly used for certification. </a:t>
            </a:r>
            <a:endParaRPr sz="1900">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19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Types of evaluation and their functions  </a:t>
            </a:r>
            <a:endParaRPr sz="2800" b="1">
              <a:latin typeface="Times New Roman"/>
              <a:ea typeface="Times New Roman"/>
              <a:cs typeface="Times New Roman"/>
              <a:sym typeface="Times New Roman"/>
            </a:endParaRPr>
          </a:p>
        </p:txBody>
      </p:sp>
      <p:pic>
        <p:nvPicPr>
          <p:cNvPr id="161" name="Google Shape;161;p26"/>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62" name="Google Shape;162;p26"/>
          <p:cNvSpPr txBox="1">
            <a:spLocks noGrp="1"/>
          </p:cNvSpPr>
          <p:nvPr>
            <p:ph type="ctrTitle"/>
          </p:nvPr>
        </p:nvSpPr>
        <p:spPr>
          <a:xfrm>
            <a:off x="311700" y="1709450"/>
            <a:ext cx="4260300" cy="3044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1800">
                <a:latin typeface="Times New Roman"/>
                <a:ea typeface="Times New Roman"/>
                <a:cs typeface="Times New Roman"/>
                <a:sym typeface="Times New Roman"/>
              </a:rPr>
              <a:t>is used to evaluate students at the beginning of the instruction </a:t>
            </a:r>
            <a:r>
              <a:rPr lang="ru" sz="1800" b="1">
                <a:latin typeface="Times New Roman"/>
                <a:ea typeface="Times New Roman"/>
                <a:cs typeface="Times New Roman"/>
                <a:sym typeface="Times New Roman"/>
              </a:rPr>
              <a:t>to determine students’ entry behaviour.</a:t>
            </a:r>
            <a:r>
              <a:rPr lang="ru" sz="1800">
                <a:latin typeface="Times New Roman"/>
                <a:ea typeface="Times New Roman"/>
                <a:cs typeface="Times New Roman"/>
                <a:sym typeface="Times New Roman"/>
              </a:rPr>
              <a:t> Ukwuije (2007) stated that placement evaluation elicits </a:t>
            </a:r>
            <a:r>
              <a:rPr lang="ru" sz="1800" b="1">
                <a:latin typeface="Times New Roman"/>
                <a:ea typeface="Times New Roman"/>
                <a:cs typeface="Times New Roman"/>
                <a:sym typeface="Times New Roman"/>
              </a:rPr>
              <a:t>the extent to which students’ interest, altitudes; habits will be suitable for their pursuance of a particular course of programme. </a:t>
            </a:r>
            <a:endParaRPr sz="1800" b="1">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800">
                <a:latin typeface="Times New Roman"/>
                <a:ea typeface="Times New Roman"/>
                <a:cs typeface="Times New Roman"/>
                <a:sym typeface="Times New Roman"/>
              </a:rPr>
              <a:t>To answer these questions will require the use of variety of techniques such as </a:t>
            </a:r>
            <a:r>
              <a:rPr lang="ru" sz="1800" b="1">
                <a:latin typeface="Times New Roman"/>
                <a:ea typeface="Times New Roman"/>
                <a:cs typeface="Times New Roman"/>
                <a:sym typeface="Times New Roman"/>
              </a:rPr>
              <a:t>records of past achievement, pretests on course objectives, self – report inventories and observational techniques </a:t>
            </a:r>
            <a:r>
              <a:rPr lang="ru" sz="1800">
                <a:latin typeface="Times New Roman"/>
                <a:ea typeface="Times New Roman"/>
                <a:cs typeface="Times New Roman"/>
                <a:sym typeface="Times New Roman"/>
              </a:rPr>
              <a:t>and so on. </a:t>
            </a:r>
            <a:endParaRPr sz="1800">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1800" b="1">
              <a:latin typeface="Times New Roman"/>
              <a:ea typeface="Times New Roman"/>
              <a:cs typeface="Times New Roman"/>
              <a:sym typeface="Times New Roman"/>
            </a:endParaRPr>
          </a:p>
        </p:txBody>
      </p:sp>
      <p:sp>
        <p:nvSpPr>
          <p:cNvPr id="163" name="Google Shape;163;p26"/>
          <p:cNvSpPr txBox="1">
            <a:spLocks noGrp="1"/>
          </p:cNvSpPr>
          <p:nvPr>
            <p:ph type="ctrTitle"/>
          </p:nvPr>
        </p:nvSpPr>
        <p:spPr>
          <a:xfrm>
            <a:off x="4737900" y="1709450"/>
            <a:ext cx="4260300" cy="30444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r>
              <a:rPr lang="ru" sz="1900">
                <a:latin typeface="Times New Roman"/>
                <a:ea typeface="Times New Roman"/>
                <a:cs typeface="Times New Roman"/>
                <a:sym typeface="Times New Roman"/>
              </a:rPr>
              <a:t>is done </a:t>
            </a:r>
            <a:r>
              <a:rPr lang="ru" sz="1900" b="1">
                <a:latin typeface="Times New Roman"/>
                <a:ea typeface="Times New Roman"/>
                <a:cs typeface="Times New Roman"/>
                <a:sym typeface="Times New Roman"/>
              </a:rPr>
              <a:t>to determine the learning difficulties during instruction </a:t>
            </a:r>
            <a:r>
              <a:rPr lang="ru" sz="1900">
                <a:latin typeface="Times New Roman"/>
                <a:ea typeface="Times New Roman"/>
                <a:cs typeface="Times New Roman"/>
                <a:sym typeface="Times New Roman"/>
              </a:rPr>
              <a:t>to formulate a plan for remedied action. </a:t>
            </a:r>
            <a:endParaRPr sz="1900">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ru" sz="1900">
                <a:latin typeface="Times New Roman"/>
                <a:ea typeface="Times New Roman"/>
                <a:cs typeface="Times New Roman"/>
                <a:sym typeface="Times New Roman"/>
              </a:rPr>
              <a:t>To carry out this evaluation, data are mostly elicited from </a:t>
            </a:r>
            <a:r>
              <a:rPr lang="ru" sz="1900" b="1">
                <a:latin typeface="Times New Roman"/>
                <a:ea typeface="Times New Roman"/>
                <a:cs typeface="Times New Roman"/>
                <a:sym typeface="Times New Roman"/>
              </a:rPr>
              <a:t>diagnostic test as well as various observational techniques.</a:t>
            </a:r>
            <a:endParaRPr sz="1900" b="1">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1900">
              <a:latin typeface="Times New Roman"/>
              <a:ea typeface="Times New Roman"/>
              <a:cs typeface="Times New Roman"/>
              <a:sym typeface="Times New Roman"/>
            </a:endParaRPr>
          </a:p>
        </p:txBody>
      </p:sp>
      <p:sp>
        <p:nvSpPr>
          <p:cNvPr id="164" name="Google Shape;164;p26"/>
          <p:cNvSpPr/>
          <p:nvPr/>
        </p:nvSpPr>
        <p:spPr>
          <a:xfrm>
            <a:off x="354075" y="1075750"/>
            <a:ext cx="4072500" cy="699600"/>
          </a:xfrm>
          <a:prstGeom prst="roundRect">
            <a:avLst>
              <a:gd name="adj" fmla="val 16667"/>
            </a:avLst>
          </a:prstGeom>
          <a:solidFill>
            <a:srgbClr val="8E7CC3"/>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  Placement evaluation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65" name="Google Shape;165;p26"/>
          <p:cNvSpPr/>
          <p:nvPr/>
        </p:nvSpPr>
        <p:spPr>
          <a:xfrm>
            <a:off x="4802248" y="1075750"/>
            <a:ext cx="4072500" cy="699600"/>
          </a:xfrm>
          <a:prstGeom prst="roundRect">
            <a:avLst>
              <a:gd name="adj" fmla="val 16667"/>
            </a:avLst>
          </a:prstGeom>
          <a:solidFill>
            <a:srgbClr val="9900FF"/>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  Diagnostic evaluation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Functions of evaluation</a:t>
            </a:r>
            <a:endParaRPr sz="2800" b="1">
              <a:latin typeface="Times New Roman"/>
              <a:ea typeface="Times New Roman"/>
              <a:cs typeface="Times New Roman"/>
              <a:sym typeface="Times New Roman"/>
            </a:endParaRPr>
          </a:p>
        </p:txBody>
      </p:sp>
      <p:pic>
        <p:nvPicPr>
          <p:cNvPr id="171" name="Google Shape;171;p27"/>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72" name="Google Shape;172;p27"/>
          <p:cNvSpPr/>
          <p:nvPr/>
        </p:nvSpPr>
        <p:spPr>
          <a:xfrm>
            <a:off x="354075" y="10757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  Placement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73" name="Google Shape;173;p27"/>
          <p:cNvSpPr/>
          <p:nvPr/>
        </p:nvSpPr>
        <p:spPr>
          <a:xfrm>
            <a:off x="4759788" y="18721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Motivational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74" name="Google Shape;174;p27"/>
          <p:cNvSpPr/>
          <p:nvPr/>
        </p:nvSpPr>
        <p:spPr>
          <a:xfrm>
            <a:off x="354063" y="18721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  Instructional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75" name="Google Shape;175;p27"/>
          <p:cNvSpPr/>
          <p:nvPr/>
        </p:nvSpPr>
        <p:spPr>
          <a:xfrm>
            <a:off x="4759775" y="26685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Development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76" name="Google Shape;176;p27"/>
          <p:cNvSpPr/>
          <p:nvPr/>
        </p:nvSpPr>
        <p:spPr>
          <a:xfrm>
            <a:off x="354075" y="26685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Diagnostic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77" name="Google Shape;177;p27"/>
          <p:cNvSpPr/>
          <p:nvPr/>
        </p:nvSpPr>
        <p:spPr>
          <a:xfrm>
            <a:off x="4759788" y="34649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Research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78" name="Google Shape;178;p27"/>
          <p:cNvSpPr/>
          <p:nvPr/>
        </p:nvSpPr>
        <p:spPr>
          <a:xfrm>
            <a:off x="354063" y="34649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  Predictive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79" name="Google Shape;179;p27"/>
          <p:cNvSpPr/>
          <p:nvPr/>
        </p:nvSpPr>
        <p:spPr>
          <a:xfrm>
            <a:off x="4759775" y="42613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Communicative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80" name="Google Shape;180;p27"/>
          <p:cNvSpPr/>
          <p:nvPr/>
        </p:nvSpPr>
        <p:spPr>
          <a:xfrm>
            <a:off x="354063" y="42613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  Guidance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81" name="Google Shape;181;p27"/>
          <p:cNvSpPr/>
          <p:nvPr/>
        </p:nvSpPr>
        <p:spPr>
          <a:xfrm>
            <a:off x="4759800" y="10757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  Administrative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Functions of evaluation</a:t>
            </a:r>
            <a:endParaRPr sz="2800" b="1">
              <a:latin typeface="Times New Roman"/>
              <a:ea typeface="Times New Roman"/>
              <a:cs typeface="Times New Roman"/>
              <a:sym typeface="Times New Roman"/>
            </a:endParaRPr>
          </a:p>
        </p:txBody>
      </p:sp>
      <p:pic>
        <p:nvPicPr>
          <p:cNvPr id="187" name="Google Shape;187;p28"/>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88" name="Google Shape;188;p28"/>
          <p:cNvSpPr/>
          <p:nvPr/>
        </p:nvSpPr>
        <p:spPr>
          <a:xfrm>
            <a:off x="354075" y="10757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  Placement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89" name="Google Shape;189;p28"/>
          <p:cNvSpPr/>
          <p:nvPr/>
        </p:nvSpPr>
        <p:spPr>
          <a:xfrm>
            <a:off x="4802248" y="10757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Instructional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90" name="Google Shape;190;p28"/>
          <p:cNvSpPr txBox="1">
            <a:spLocks noGrp="1"/>
          </p:cNvSpPr>
          <p:nvPr>
            <p:ph type="ctrTitle"/>
          </p:nvPr>
        </p:nvSpPr>
        <p:spPr>
          <a:xfrm>
            <a:off x="311700" y="1709450"/>
            <a:ext cx="4260300" cy="3044400"/>
          </a:xfrm>
          <a:prstGeom prst="rect">
            <a:avLst/>
          </a:prstGeom>
        </p:spPr>
        <p:txBody>
          <a:bodyPr spcFirstLastPara="1" wrap="square" lIns="91425" tIns="91425" rIns="91425" bIns="91425" anchor="t" anchorCtr="0">
            <a:noAutofit/>
          </a:bodyPr>
          <a:lstStyle/>
          <a:p>
            <a:pPr marL="0" lvl="0" indent="-31750" algn="just" rtl="0">
              <a:lnSpc>
                <a:spcPct val="100000"/>
              </a:lnSpc>
              <a:spcBef>
                <a:spcPts val="1200"/>
              </a:spcBef>
              <a:spcAft>
                <a:spcPts val="0"/>
              </a:spcAft>
              <a:buSzPts val="500"/>
              <a:buFont typeface="Times New Roman"/>
              <a:buChar char="●"/>
            </a:pPr>
            <a:r>
              <a:rPr lang="ru" sz="1800">
                <a:latin typeface="Times New Roman"/>
                <a:ea typeface="Times New Roman"/>
                <a:cs typeface="Times New Roman"/>
                <a:sym typeface="Times New Roman"/>
              </a:rPr>
              <a:t> Study the entry behaviour of the child in all respect</a:t>
            </a:r>
            <a:endParaRPr sz="1800">
              <a:latin typeface="Times New Roman"/>
              <a:ea typeface="Times New Roman"/>
              <a:cs typeface="Times New Roman"/>
              <a:sym typeface="Times New Roman"/>
            </a:endParaRPr>
          </a:p>
          <a:p>
            <a:pPr marL="0" lvl="0" indent="0" algn="just" rtl="0">
              <a:lnSpc>
                <a:spcPct val="100000"/>
              </a:lnSpc>
              <a:spcBef>
                <a:spcPts val="1200"/>
              </a:spcBef>
              <a:spcAft>
                <a:spcPts val="0"/>
              </a:spcAft>
              <a:buClr>
                <a:schemeClr val="dk1"/>
              </a:buClr>
              <a:buSzPts val="1100"/>
              <a:buFont typeface="Arial"/>
              <a:buNone/>
            </a:pPr>
            <a:r>
              <a:rPr lang="ru" sz="1800"/>
              <a:t>·</a:t>
            </a:r>
            <a:r>
              <a:rPr lang="ru" sz="1800">
                <a:latin typeface="Times New Roman"/>
                <a:ea typeface="Times New Roman"/>
                <a:cs typeface="Times New Roman"/>
                <a:sym typeface="Times New Roman"/>
              </a:rPr>
              <a:t> Help to undertake special instructional programmes</a:t>
            </a:r>
            <a:endParaRPr sz="1800">
              <a:latin typeface="Times New Roman"/>
              <a:ea typeface="Times New Roman"/>
              <a:cs typeface="Times New Roman"/>
              <a:sym typeface="Times New Roman"/>
            </a:endParaRPr>
          </a:p>
          <a:p>
            <a:pPr marL="0" lvl="0" indent="0" algn="just" rtl="0">
              <a:lnSpc>
                <a:spcPct val="100000"/>
              </a:lnSpc>
              <a:spcBef>
                <a:spcPts val="1200"/>
              </a:spcBef>
              <a:spcAft>
                <a:spcPts val="0"/>
              </a:spcAft>
              <a:buClr>
                <a:schemeClr val="dk1"/>
              </a:buClr>
              <a:buSzPts val="1100"/>
              <a:buFont typeface="Arial"/>
              <a:buNone/>
            </a:pPr>
            <a:r>
              <a:rPr lang="ru" sz="1800"/>
              <a:t>·</a:t>
            </a:r>
            <a:r>
              <a:rPr lang="ru" sz="1800">
                <a:latin typeface="Times New Roman"/>
                <a:ea typeface="Times New Roman"/>
                <a:cs typeface="Times New Roman"/>
                <a:sym typeface="Times New Roman"/>
              </a:rPr>
              <a:t> Provide individualized instruction</a:t>
            </a:r>
            <a:endParaRPr sz="1800">
              <a:latin typeface="Times New Roman"/>
              <a:ea typeface="Times New Roman"/>
              <a:cs typeface="Times New Roman"/>
              <a:sym typeface="Times New Roman"/>
            </a:endParaRPr>
          </a:p>
          <a:p>
            <a:pPr marL="0" lvl="0" indent="0" algn="just" rtl="0">
              <a:lnSpc>
                <a:spcPct val="100000"/>
              </a:lnSpc>
              <a:spcBef>
                <a:spcPts val="1200"/>
              </a:spcBef>
              <a:spcAft>
                <a:spcPts val="0"/>
              </a:spcAft>
              <a:buClr>
                <a:schemeClr val="dk1"/>
              </a:buClr>
              <a:buSzPts val="1100"/>
              <a:buFont typeface="Arial"/>
              <a:buNone/>
            </a:pPr>
            <a:r>
              <a:rPr lang="ru" sz="1800"/>
              <a:t>·</a:t>
            </a:r>
            <a:r>
              <a:rPr lang="ru" sz="1800">
                <a:latin typeface="Times New Roman"/>
                <a:ea typeface="Times New Roman"/>
                <a:cs typeface="Times New Roman"/>
                <a:sym typeface="Times New Roman"/>
              </a:rPr>
              <a:t> Help to select pupils for higher studies, for different vocations and specialized courses. </a:t>
            </a:r>
            <a:endParaRPr sz="18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p:txBody>
      </p:sp>
      <p:sp>
        <p:nvSpPr>
          <p:cNvPr id="191" name="Google Shape;191;p28"/>
          <p:cNvSpPr txBox="1">
            <a:spLocks noGrp="1"/>
          </p:cNvSpPr>
          <p:nvPr>
            <p:ph type="ctrTitle"/>
          </p:nvPr>
        </p:nvSpPr>
        <p:spPr>
          <a:xfrm>
            <a:off x="4737900" y="1709450"/>
            <a:ext cx="4260300" cy="3044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1800"/>
              <a:t>·</a:t>
            </a:r>
            <a:r>
              <a:rPr lang="ru" sz="1800">
                <a:latin typeface="Times New Roman"/>
                <a:ea typeface="Times New Roman"/>
                <a:cs typeface="Times New Roman"/>
                <a:sym typeface="Times New Roman"/>
              </a:rPr>
              <a:t>Helps a teacher in deciding and developing ways, methods, and techniques of teaching.</a:t>
            </a:r>
            <a:endParaRPr sz="18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800"/>
              <a:t>·</a:t>
            </a:r>
            <a:r>
              <a:rPr lang="ru" sz="1800">
                <a:latin typeface="Times New Roman"/>
                <a:ea typeface="Times New Roman"/>
                <a:cs typeface="Times New Roman"/>
                <a:sym typeface="Times New Roman"/>
              </a:rPr>
              <a:t> Helps to improve instruction and to plan appropriate and techniques of instructions.</a:t>
            </a:r>
            <a:endParaRPr sz="18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800"/>
              <a:t>·</a:t>
            </a:r>
            <a:r>
              <a:rPr lang="ru" sz="1800">
                <a:latin typeface="Times New Roman"/>
                <a:ea typeface="Times New Roman"/>
                <a:cs typeface="Times New Roman"/>
                <a:sym typeface="Times New Roman"/>
              </a:rPr>
              <a:t> Helps in the improvement of curriculum and ssess different educational practices.</a:t>
            </a:r>
            <a:endParaRPr sz="18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800"/>
              <a:t>·</a:t>
            </a:r>
            <a:r>
              <a:rPr lang="ru" sz="1800">
                <a:latin typeface="Times New Roman"/>
                <a:ea typeface="Times New Roman"/>
                <a:cs typeface="Times New Roman"/>
                <a:sym typeface="Times New Roman"/>
              </a:rPr>
              <a:t> Ascertains how far learning objectives can be achieved. </a:t>
            </a:r>
            <a:endParaRPr sz="18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800"/>
              <a:t>·</a:t>
            </a:r>
            <a:r>
              <a:rPr lang="ru" sz="1800">
                <a:latin typeface="Times New Roman"/>
                <a:ea typeface="Times New Roman"/>
                <a:cs typeface="Times New Roman"/>
                <a:sym typeface="Times New Roman"/>
              </a:rPr>
              <a:t> Improve instructional procedures and quality of teachers.</a:t>
            </a:r>
            <a:endParaRPr sz="18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800"/>
              <a:t>·</a:t>
            </a:r>
            <a:r>
              <a:rPr lang="ru" sz="1800">
                <a:latin typeface="Times New Roman"/>
                <a:ea typeface="Times New Roman"/>
                <a:cs typeface="Times New Roman"/>
                <a:sym typeface="Times New Roman"/>
              </a:rPr>
              <a:t> Plan appropriate and adequate learning strategies. </a:t>
            </a:r>
            <a:endParaRPr sz="18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Functions of evaluation</a:t>
            </a:r>
            <a:endParaRPr sz="2800" b="1">
              <a:latin typeface="Times New Roman"/>
              <a:ea typeface="Times New Roman"/>
              <a:cs typeface="Times New Roman"/>
              <a:sym typeface="Times New Roman"/>
            </a:endParaRPr>
          </a:p>
        </p:txBody>
      </p:sp>
      <p:pic>
        <p:nvPicPr>
          <p:cNvPr id="197" name="Google Shape;197;p29"/>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98" name="Google Shape;198;p29"/>
          <p:cNvSpPr/>
          <p:nvPr/>
        </p:nvSpPr>
        <p:spPr>
          <a:xfrm>
            <a:off x="354075" y="10757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  Diagnostic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199" name="Google Shape;199;p29"/>
          <p:cNvSpPr/>
          <p:nvPr/>
        </p:nvSpPr>
        <p:spPr>
          <a:xfrm>
            <a:off x="4802248" y="10757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Predictive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200" name="Google Shape;200;p29"/>
          <p:cNvSpPr txBox="1">
            <a:spLocks noGrp="1"/>
          </p:cNvSpPr>
          <p:nvPr>
            <p:ph type="ctrTitle"/>
          </p:nvPr>
        </p:nvSpPr>
        <p:spPr>
          <a:xfrm>
            <a:off x="311700" y="1709450"/>
            <a:ext cx="4260300" cy="3044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1800"/>
              <a:t>·</a:t>
            </a:r>
            <a:r>
              <a:rPr lang="ru" sz="1800">
                <a:latin typeface="Times New Roman"/>
                <a:ea typeface="Times New Roman"/>
                <a:cs typeface="Times New Roman"/>
                <a:sym typeface="Times New Roman"/>
              </a:rPr>
              <a:t> Diagnose the weak points in the school programme as well as weakness of the students.</a:t>
            </a:r>
            <a:endParaRPr sz="18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800"/>
              <a:t>·</a:t>
            </a:r>
            <a:r>
              <a:rPr lang="ru" sz="1800">
                <a:latin typeface="Times New Roman"/>
                <a:ea typeface="Times New Roman"/>
                <a:cs typeface="Times New Roman"/>
                <a:sym typeface="Times New Roman"/>
              </a:rPr>
              <a:t> Suggest relevant remedial programme.</a:t>
            </a:r>
            <a:endParaRPr sz="18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800"/>
              <a:t>·</a:t>
            </a:r>
            <a:r>
              <a:rPr lang="ru" sz="1800">
                <a:latin typeface="Times New Roman"/>
                <a:ea typeface="Times New Roman"/>
                <a:cs typeface="Times New Roman"/>
                <a:sym typeface="Times New Roman"/>
              </a:rPr>
              <a:t> Diagnose the aptitude, interest, and intelligence of  each child so that he may be energized towards a right direction.</a:t>
            </a:r>
            <a:endParaRPr sz="18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800"/>
              <a:t>·</a:t>
            </a:r>
            <a:r>
              <a:rPr lang="ru" sz="1800">
                <a:latin typeface="Times New Roman"/>
                <a:ea typeface="Times New Roman"/>
                <a:cs typeface="Times New Roman"/>
                <a:sym typeface="Times New Roman"/>
              </a:rPr>
              <a:t> Adopt instruction to the different needs of the pupils.</a:t>
            </a:r>
            <a:endParaRPr sz="18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800"/>
              <a:t>·</a:t>
            </a:r>
            <a:r>
              <a:rPr lang="ru" sz="1800">
                <a:latin typeface="Times New Roman"/>
                <a:ea typeface="Times New Roman"/>
                <a:cs typeface="Times New Roman"/>
                <a:sym typeface="Times New Roman"/>
              </a:rPr>
              <a:t> Evaluate the progress of these weak students in terms of their capacity, ability and goal. </a:t>
            </a:r>
            <a:endParaRPr sz="1800">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endParaRPr sz="18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p:txBody>
      </p:sp>
      <p:sp>
        <p:nvSpPr>
          <p:cNvPr id="201" name="Google Shape;201;p29"/>
          <p:cNvSpPr txBox="1">
            <a:spLocks noGrp="1"/>
          </p:cNvSpPr>
          <p:nvPr>
            <p:ph type="ctrTitle"/>
          </p:nvPr>
        </p:nvSpPr>
        <p:spPr>
          <a:xfrm>
            <a:off x="4737900" y="1709450"/>
            <a:ext cx="4260300" cy="3044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1800">
                <a:latin typeface="Times New Roman"/>
                <a:ea typeface="Times New Roman"/>
                <a:cs typeface="Times New Roman"/>
                <a:sym typeface="Times New Roman"/>
              </a:rPr>
              <a:t> </a:t>
            </a:r>
            <a:r>
              <a:rPr lang="ru" sz="1800"/>
              <a:t>·</a:t>
            </a:r>
            <a:r>
              <a:rPr lang="ru" sz="1800">
                <a:latin typeface="Times New Roman"/>
                <a:ea typeface="Times New Roman"/>
                <a:cs typeface="Times New Roman"/>
                <a:sym typeface="Times New Roman"/>
              </a:rPr>
              <a:t> Discover potential abilities and aptitude among the learners.</a:t>
            </a:r>
            <a:endParaRPr sz="18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800"/>
              <a:t>·</a:t>
            </a:r>
            <a:r>
              <a:rPr lang="ru" sz="1800">
                <a:latin typeface="Times New Roman"/>
                <a:ea typeface="Times New Roman"/>
                <a:cs typeface="Times New Roman"/>
                <a:sym typeface="Times New Roman"/>
              </a:rPr>
              <a:t> Predict the future success of the learner</a:t>
            </a:r>
            <a:endParaRPr sz="18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800"/>
              <a:t>·</a:t>
            </a:r>
            <a:r>
              <a:rPr lang="ru" sz="1800">
                <a:latin typeface="Times New Roman"/>
                <a:ea typeface="Times New Roman"/>
                <a:cs typeface="Times New Roman"/>
                <a:sym typeface="Times New Roman"/>
              </a:rPr>
              <a:t> Helps the learner in selecting the right electives. </a:t>
            </a:r>
            <a:endParaRPr sz="1800">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18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Functions of evaluation</a:t>
            </a:r>
            <a:endParaRPr sz="2800" b="1">
              <a:latin typeface="Times New Roman"/>
              <a:ea typeface="Times New Roman"/>
              <a:cs typeface="Times New Roman"/>
              <a:sym typeface="Times New Roman"/>
            </a:endParaRPr>
          </a:p>
        </p:txBody>
      </p:sp>
      <p:pic>
        <p:nvPicPr>
          <p:cNvPr id="207" name="Google Shape;207;p30"/>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208" name="Google Shape;208;p30"/>
          <p:cNvSpPr/>
          <p:nvPr/>
        </p:nvSpPr>
        <p:spPr>
          <a:xfrm>
            <a:off x="354075" y="10757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  Administrative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209" name="Google Shape;209;p30"/>
          <p:cNvSpPr/>
          <p:nvPr/>
        </p:nvSpPr>
        <p:spPr>
          <a:xfrm>
            <a:off x="4802248" y="10757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Guidance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210" name="Google Shape;210;p30"/>
          <p:cNvSpPr txBox="1">
            <a:spLocks noGrp="1"/>
          </p:cNvSpPr>
          <p:nvPr>
            <p:ph type="ctrTitle"/>
          </p:nvPr>
        </p:nvSpPr>
        <p:spPr>
          <a:xfrm>
            <a:off x="107575" y="1709450"/>
            <a:ext cx="4464300" cy="3044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1700"/>
              <a:t>·</a:t>
            </a:r>
            <a:r>
              <a:rPr lang="ru" sz="1700">
                <a:latin typeface="Times New Roman"/>
                <a:ea typeface="Times New Roman"/>
                <a:cs typeface="Times New Roman"/>
                <a:sym typeface="Times New Roman"/>
              </a:rPr>
              <a:t> Helps to classify pupils in different convenient groups.</a:t>
            </a:r>
            <a:endParaRPr sz="17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700"/>
              <a:t>·</a:t>
            </a:r>
            <a:r>
              <a:rPr lang="ru" sz="1700">
                <a:latin typeface="Times New Roman"/>
                <a:ea typeface="Times New Roman"/>
                <a:cs typeface="Times New Roman"/>
                <a:sym typeface="Times New Roman"/>
              </a:rPr>
              <a:t> Promote students to next higher class.</a:t>
            </a:r>
            <a:endParaRPr sz="17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700"/>
              <a:t>·</a:t>
            </a:r>
            <a:r>
              <a:rPr lang="ru" sz="1700">
                <a:latin typeface="Times New Roman"/>
                <a:ea typeface="Times New Roman"/>
                <a:cs typeface="Times New Roman"/>
                <a:sym typeface="Times New Roman"/>
              </a:rPr>
              <a:t> Appraise the supervisory practices.</a:t>
            </a:r>
            <a:endParaRPr sz="17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700"/>
              <a:t>·</a:t>
            </a:r>
            <a:r>
              <a:rPr lang="ru" sz="1700">
                <a:latin typeface="Times New Roman"/>
                <a:ea typeface="Times New Roman"/>
                <a:cs typeface="Times New Roman"/>
                <a:sym typeface="Times New Roman"/>
              </a:rPr>
              <a:t> Draw comparative statement on the performance of different children.</a:t>
            </a:r>
            <a:endParaRPr sz="17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700"/>
              <a:t>·</a:t>
            </a:r>
            <a:r>
              <a:rPr lang="ru" sz="1700">
                <a:latin typeface="Times New Roman"/>
                <a:ea typeface="Times New Roman"/>
                <a:cs typeface="Times New Roman"/>
                <a:sym typeface="Times New Roman"/>
              </a:rPr>
              <a:t> Have sound planning.</a:t>
            </a:r>
            <a:endParaRPr sz="17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700"/>
              <a:t>·</a:t>
            </a:r>
            <a:r>
              <a:rPr lang="ru" sz="1700">
                <a:latin typeface="Times New Roman"/>
                <a:ea typeface="Times New Roman"/>
                <a:cs typeface="Times New Roman"/>
                <a:sym typeface="Times New Roman"/>
              </a:rPr>
              <a:t> Helps to test the efficiency of the teachers in providing suitable learning experiences.</a:t>
            </a:r>
            <a:endParaRPr sz="17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700"/>
              <a:t>·</a:t>
            </a:r>
            <a:r>
              <a:rPr lang="ru" sz="1700">
                <a:latin typeface="Times New Roman"/>
                <a:ea typeface="Times New Roman"/>
                <a:cs typeface="Times New Roman"/>
                <a:sym typeface="Times New Roman"/>
              </a:rPr>
              <a:t> Mobilize public opinion and to improve public relations.</a:t>
            </a:r>
            <a:endParaRPr sz="17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700"/>
              <a:t>·</a:t>
            </a:r>
            <a:r>
              <a:rPr lang="ru" sz="1700">
                <a:latin typeface="Times New Roman"/>
                <a:ea typeface="Times New Roman"/>
                <a:cs typeface="Times New Roman"/>
                <a:sym typeface="Times New Roman"/>
              </a:rPr>
              <a:t> Help in developing a comprehensive criterion tests. </a:t>
            </a:r>
            <a:endParaRPr sz="1700">
              <a:latin typeface="Times New Roman"/>
              <a:ea typeface="Times New Roman"/>
              <a:cs typeface="Times New Roman"/>
              <a:sym typeface="Times New Roman"/>
            </a:endParaRPr>
          </a:p>
        </p:txBody>
      </p:sp>
      <p:sp>
        <p:nvSpPr>
          <p:cNvPr id="211" name="Google Shape;211;p30"/>
          <p:cNvSpPr txBox="1">
            <a:spLocks noGrp="1"/>
          </p:cNvSpPr>
          <p:nvPr>
            <p:ph type="ctrTitle"/>
          </p:nvPr>
        </p:nvSpPr>
        <p:spPr>
          <a:xfrm>
            <a:off x="4737900" y="1709450"/>
            <a:ext cx="4260300" cy="3044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1700">
                <a:latin typeface="Times New Roman"/>
                <a:ea typeface="Times New Roman"/>
                <a:cs typeface="Times New Roman"/>
                <a:sym typeface="Times New Roman"/>
              </a:rPr>
              <a:t>help both the teacher and the learner to:</a:t>
            </a:r>
            <a:endParaRPr sz="17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700"/>
              <a:t>·</a:t>
            </a:r>
            <a:r>
              <a:rPr lang="ru" sz="1700">
                <a:latin typeface="Times New Roman"/>
                <a:ea typeface="Times New Roman"/>
                <a:cs typeface="Times New Roman"/>
                <a:sym typeface="Times New Roman"/>
              </a:rPr>
              <a:t> Assist a person in making decisions about course and careers.</a:t>
            </a:r>
            <a:endParaRPr sz="17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700"/>
              <a:t>·</a:t>
            </a:r>
            <a:r>
              <a:rPr lang="ru" sz="1700">
                <a:latin typeface="Times New Roman"/>
                <a:ea typeface="Times New Roman"/>
                <a:cs typeface="Times New Roman"/>
                <a:sym typeface="Times New Roman"/>
              </a:rPr>
              <a:t> Enable the learner to know his pace of learning and lapses in his learning.</a:t>
            </a:r>
            <a:endParaRPr sz="17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700"/>
              <a:t>·</a:t>
            </a:r>
            <a:r>
              <a:rPr lang="ru" sz="1700">
                <a:latin typeface="Times New Roman"/>
                <a:ea typeface="Times New Roman"/>
                <a:cs typeface="Times New Roman"/>
                <a:sym typeface="Times New Roman"/>
              </a:rPr>
              <a:t> Help the teacher to know the learner in details and to provide necessary educational, vocational, and personal guidance.</a:t>
            </a:r>
            <a:endParaRPr sz="1700">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1700">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17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Functions of evaluation</a:t>
            </a:r>
            <a:endParaRPr sz="2800" b="1">
              <a:latin typeface="Times New Roman"/>
              <a:ea typeface="Times New Roman"/>
              <a:cs typeface="Times New Roman"/>
              <a:sym typeface="Times New Roman"/>
            </a:endParaRPr>
          </a:p>
        </p:txBody>
      </p:sp>
      <p:pic>
        <p:nvPicPr>
          <p:cNvPr id="217" name="Google Shape;217;p31"/>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218" name="Google Shape;218;p31"/>
          <p:cNvSpPr/>
          <p:nvPr/>
        </p:nvSpPr>
        <p:spPr>
          <a:xfrm>
            <a:off x="354075" y="10757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  Motivational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219" name="Google Shape;219;p31"/>
          <p:cNvSpPr/>
          <p:nvPr/>
        </p:nvSpPr>
        <p:spPr>
          <a:xfrm>
            <a:off x="4802248" y="10757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Development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220" name="Google Shape;220;p31"/>
          <p:cNvSpPr txBox="1">
            <a:spLocks noGrp="1"/>
          </p:cNvSpPr>
          <p:nvPr>
            <p:ph type="ctrTitle"/>
          </p:nvPr>
        </p:nvSpPr>
        <p:spPr>
          <a:xfrm>
            <a:off x="107575" y="1861850"/>
            <a:ext cx="4464300" cy="3044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1900"/>
              <a:t>·</a:t>
            </a:r>
            <a:r>
              <a:rPr lang="ru" sz="1900">
                <a:latin typeface="Times New Roman"/>
                <a:ea typeface="Times New Roman"/>
                <a:cs typeface="Times New Roman"/>
                <a:sym typeface="Times New Roman"/>
              </a:rPr>
              <a:t> Motivate to direct, to inspire and to involve the students in learning.</a:t>
            </a:r>
            <a:endParaRPr sz="19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900"/>
              <a:t>·</a:t>
            </a:r>
            <a:r>
              <a:rPr lang="ru" sz="1900">
                <a:latin typeface="Times New Roman"/>
                <a:ea typeface="Times New Roman"/>
                <a:cs typeface="Times New Roman"/>
                <a:sym typeface="Times New Roman"/>
              </a:rPr>
              <a:t> Award their learning and thus to motivate them towards study. </a:t>
            </a:r>
            <a:endParaRPr sz="1900">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1900"/>
          </a:p>
        </p:txBody>
      </p:sp>
      <p:sp>
        <p:nvSpPr>
          <p:cNvPr id="221" name="Google Shape;221;p31"/>
          <p:cNvSpPr txBox="1">
            <a:spLocks noGrp="1"/>
          </p:cNvSpPr>
          <p:nvPr>
            <p:ph type="ctrTitle"/>
          </p:nvPr>
        </p:nvSpPr>
        <p:spPr>
          <a:xfrm>
            <a:off x="4737900" y="1861850"/>
            <a:ext cx="4260300" cy="3044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1900"/>
              <a:t>·</a:t>
            </a:r>
            <a:r>
              <a:rPr lang="ru" sz="1900">
                <a:latin typeface="Times New Roman"/>
                <a:ea typeface="Times New Roman"/>
                <a:cs typeface="Times New Roman"/>
                <a:sym typeface="Times New Roman"/>
              </a:rPr>
              <a:t> It gives reinforcement and feedback to the teacher, students and the teaching learning processes.</a:t>
            </a:r>
            <a:endParaRPr sz="19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900"/>
              <a:t>·</a:t>
            </a:r>
            <a:r>
              <a:rPr lang="ru" sz="1900">
                <a:latin typeface="Times New Roman"/>
                <a:ea typeface="Times New Roman"/>
                <a:cs typeface="Times New Roman"/>
                <a:sym typeface="Times New Roman"/>
              </a:rPr>
              <a:t> Assists in the modification and improvement of the teaching strategies and learning experiences.</a:t>
            </a:r>
            <a:endParaRPr sz="19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900"/>
              <a:t>·</a:t>
            </a:r>
            <a:r>
              <a:rPr lang="ru" sz="1900">
                <a:latin typeface="Times New Roman"/>
                <a:ea typeface="Times New Roman"/>
                <a:cs typeface="Times New Roman"/>
                <a:sym typeface="Times New Roman"/>
              </a:rPr>
              <a:t> Help in the achievement of educational objectives and goals. </a:t>
            </a:r>
            <a:endParaRPr sz="1900">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1900">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19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8" y="209550"/>
            <a:ext cx="8520600" cy="20526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Lecture 13</a:t>
            </a:r>
            <a:endParaRPr sz="28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The Role of Evaluation in FLT</a:t>
            </a:r>
            <a:endParaRPr sz="2800">
              <a:latin typeface="Times New Roman"/>
              <a:ea typeface="Times New Roman"/>
              <a:cs typeface="Times New Roman"/>
              <a:sym typeface="Times New Roman"/>
            </a:endParaRPr>
          </a:p>
        </p:txBody>
      </p:sp>
      <p:pic>
        <p:nvPicPr>
          <p:cNvPr id="63" name="Google Shape;63;p14"/>
          <p:cNvPicPr preferRelativeResize="0"/>
          <p:nvPr/>
        </p:nvPicPr>
        <p:blipFill>
          <a:blip r:embed="rId3">
            <a:alphaModFix/>
          </a:blip>
          <a:stretch>
            <a:fillRect/>
          </a:stretch>
        </p:blipFill>
        <p:spPr>
          <a:xfrm>
            <a:off x="228599" y="0"/>
            <a:ext cx="1028700" cy="1025250"/>
          </a:xfrm>
          <a:prstGeom prst="rect">
            <a:avLst/>
          </a:prstGeom>
          <a:noFill/>
          <a:ln>
            <a:noFill/>
          </a:ln>
        </p:spPr>
      </p:pic>
      <p:pic>
        <p:nvPicPr>
          <p:cNvPr id="64" name="Google Shape;64;p14"/>
          <p:cNvPicPr preferRelativeResize="0"/>
          <p:nvPr/>
        </p:nvPicPr>
        <p:blipFill rotWithShape="1">
          <a:blip r:embed="rId4">
            <a:alphaModFix/>
          </a:blip>
          <a:srcRect t="9739"/>
          <a:stretch/>
        </p:blipFill>
        <p:spPr>
          <a:xfrm>
            <a:off x="2508100" y="2329150"/>
            <a:ext cx="4311800" cy="28143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Functions of evaluation</a:t>
            </a:r>
            <a:endParaRPr sz="2800" b="1">
              <a:latin typeface="Times New Roman"/>
              <a:ea typeface="Times New Roman"/>
              <a:cs typeface="Times New Roman"/>
              <a:sym typeface="Times New Roman"/>
            </a:endParaRPr>
          </a:p>
        </p:txBody>
      </p:sp>
      <p:pic>
        <p:nvPicPr>
          <p:cNvPr id="227" name="Google Shape;227;p32"/>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228" name="Google Shape;228;p32"/>
          <p:cNvSpPr/>
          <p:nvPr/>
        </p:nvSpPr>
        <p:spPr>
          <a:xfrm>
            <a:off x="354075" y="10757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  Research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229" name="Google Shape;229;p32"/>
          <p:cNvSpPr/>
          <p:nvPr/>
        </p:nvSpPr>
        <p:spPr>
          <a:xfrm>
            <a:off x="4802248" y="1075750"/>
            <a:ext cx="4072500" cy="699600"/>
          </a:xfrm>
          <a:prstGeom prst="roundRect">
            <a:avLst>
              <a:gd name="adj" fmla="val 16667"/>
            </a:avLst>
          </a:prstGeom>
          <a:solidFill>
            <a:srgbClr val="A4C2F4"/>
          </a:solid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Communicative function</a:t>
            </a:r>
            <a:endParaRPr sz="2300" b="1">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2300" b="1"/>
          </a:p>
        </p:txBody>
      </p:sp>
      <p:sp>
        <p:nvSpPr>
          <p:cNvPr id="230" name="Google Shape;230;p32"/>
          <p:cNvSpPr txBox="1">
            <a:spLocks noGrp="1"/>
          </p:cNvSpPr>
          <p:nvPr>
            <p:ph type="ctrTitle"/>
          </p:nvPr>
        </p:nvSpPr>
        <p:spPr>
          <a:xfrm>
            <a:off x="107575" y="1861850"/>
            <a:ext cx="4464300" cy="3044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1900"/>
              <a:t>·</a:t>
            </a:r>
            <a:r>
              <a:rPr lang="ru" sz="1900">
                <a:latin typeface="Times New Roman"/>
                <a:ea typeface="Times New Roman"/>
                <a:cs typeface="Times New Roman"/>
                <a:sym typeface="Times New Roman"/>
              </a:rPr>
              <a:t> Helps to provide data for research generalization</a:t>
            </a:r>
            <a:endParaRPr sz="19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900"/>
              <a:t>·</a:t>
            </a:r>
            <a:r>
              <a:rPr lang="ru" sz="1900">
                <a:latin typeface="Times New Roman"/>
                <a:ea typeface="Times New Roman"/>
                <a:cs typeface="Times New Roman"/>
                <a:sym typeface="Times New Roman"/>
              </a:rPr>
              <a:t> Evaluation clears the doubts for further studies and researches.</a:t>
            </a:r>
            <a:endParaRPr sz="19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900"/>
              <a:t>·</a:t>
            </a:r>
            <a:r>
              <a:rPr lang="ru" sz="1900">
                <a:latin typeface="Times New Roman"/>
                <a:ea typeface="Times New Roman"/>
                <a:cs typeface="Times New Roman"/>
                <a:sym typeface="Times New Roman"/>
              </a:rPr>
              <a:t> Helps to promote action research in education. </a:t>
            </a:r>
            <a:endParaRPr sz="1900">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1900"/>
          </a:p>
          <a:p>
            <a:pPr marL="0" lvl="0" indent="0" algn="just" rtl="0">
              <a:lnSpc>
                <a:spcPct val="100000"/>
              </a:lnSpc>
              <a:spcBef>
                <a:spcPts val="0"/>
              </a:spcBef>
              <a:spcAft>
                <a:spcPts val="0"/>
              </a:spcAft>
              <a:buNone/>
            </a:pPr>
            <a:endParaRPr sz="1900"/>
          </a:p>
        </p:txBody>
      </p:sp>
      <p:sp>
        <p:nvSpPr>
          <p:cNvPr id="231" name="Google Shape;231;p32"/>
          <p:cNvSpPr txBox="1">
            <a:spLocks noGrp="1"/>
          </p:cNvSpPr>
          <p:nvPr>
            <p:ph type="ctrTitle"/>
          </p:nvPr>
        </p:nvSpPr>
        <p:spPr>
          <a:xfrm>
            <a:off x="4737900" y="1861850"/>
            <a:ext cx="4260300" cy="3044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1900"/>
              <a:t>·</a:t>
            </a:r>
            <a:r>
              <a:rPr lang="ru" sz="1900">
                <a:latin typeface="Times New Roman"/>
                <a:ea typeface="Times New Roman"/>
                <a:cs typeface="Times New Roman"/>
                <a:sym typeface="Times New Roman"/>
              </a:rPr>
              <a:t> Communicate the result of progress to the students</a:t>
            </a:r>
            <a:endParaRPr sz="19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900"/>
              <a:t>·</a:t>
            </a:r>
            <a:r>
              <a:rPr lang="ru" sz="1900">
                <a:latin typeface="Times New Roman"/>
                <a:ea typeface="Times New Roman"/>
                <a:cs typeface="Times New Roman"/>
                <a:sym typeface="Times New Roman"/>
              </a:rPr>
              <a:t> Intimate the results of progress to parents</a:t>
            </a:r>
            <a:endParaRPr sz="19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1900"/>
              <a:t>·</a:t>
            </a:r>
            <a:r>
              <a:rPr lang="ru" sz="1900">
                <a:latin typeface="Times New Roman"/>
                <a:ea typeface="Times New Roman"/>
                <a:cs typeface="Times New Roman"/>
                <a:sym typeface="Times New Roman"/>
              </a:rPr>
              <a:t> Circulate the results of progress to school.</a:t>
            </a:r>
            <a:endParaRPr sz="1900"/>
          </a:p>
          <a:p>
            <a:pPr marL="0" lvl="0" indent="0" algn="just" rtl="0">
              <a:lnSpc>
                <a:spcPct val="100000"/>
              </a:lnSpc>
              <a:spcBef>
                <a:spcPts val="0"/>
              </a:spcBef>
              <a:spcAft>
                <a:spcPts val="0"/>
              </a:spcAft>
              <a:buNone/>
            </a:pPr>
            <a:endParaRPr sz="190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The role of evaluation in teaching-learning process</a:t>
            </a:r>
            <a:endParaRPr sz="2800" b="1">
              <a:latin typeface="Times New Roman"/>
              <a:ea typeface="Times New Roman"/>
              <a:cs typeface="Times New Roman"/>
              <a:sym typeface="Times New Roman"/>
            </a:endParaRPr>
          </a:p>
        </p:txBody>
      </p:sp>
      <p:pic>
        <p:nvPicPr>
          <p:cNvPr id="237" name="Google Shape;237;p33"/>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238" name="Google Shape;238;p33"/>
          <p:cNvSpPr txBox="1">
            <a:spLocks noGrp="1"/>
          </p:cNvSpPr>
          <p:nvPr>
            <p:ph type="ctrTitle"/>
          </p:nvPr>
        </p:nvSpPr>
        <p:spPr>
          <a:xfrm>
            <a:off x="228600" y="1927750"/>
            <a:ext cx="4343400" cy="30747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ru" sz="2000">
                <a:latin typeface="Times New Roman"/>
                <a:ea typeface="Times New Roman"/>
                <a:cs typeface="Times New Roman"/>
                <a:sym typeface="Times New Roman"/>
              </a:rPr>
              <a:t>Evaluation is concerned with assessing  </a:t>
            </a:r>
            <a:endParaRPr sz="2000">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ru" sz="2000" b="1">
                <a:latin typeface="Times New Roman"/>
                <a:ea typeface="Times New Roman"/>
                <a:cs typeface="Times New Roman"/>
                <a:sym typeface="Times New Roman"/>
              </a:rPr>
              <a:t>the effectiveness of teaching, </a:t>
            </a:r>
            <a:endParaRPr sz="2000" b="1">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ru" sz="2000" b="1">
                <a:latin typeface="Times New Roman"/>
                <a:ea typeface="Times New Roman"/>
                <a:cs typeface="Times New Roman"/>
                <a:sym typeface="Times New Roman"/>
              </a:rPr>
              <a:t>teaching strategies, </a:t>
            </a:r>
            <a:endParaRPr sz="2000" b="1">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ru" sz="2000" b="1">
                <a:latin typeface="Times New Roman"/>
                <a:ea typeface="Times New Roman"/>
                <a:cs typeface="Times New Roman"/>
                <a:sym typeface="Times New Roman"/>
              </a:rPr>
              <a:t>methods and techniques. </a:t>
            </a:r>
            <a:endParaRPr sz="2000" b="1">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2000" b="1">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ru" sz="2000" b="1">
                <a:latin typeface="Times New Roman"/>
                <a:ea typeface="Times New Roman"/>
                <a:cs typeface="Times New Roman"/>
                <a:sym typeface="Times New Roman"/>
              </a:rPr>
              <a:t>It provides feedback to the teachers about their teaching and the learners about their learning. </a:t>
            </a:r>
            <a:endParaRPr sz="2000" b="1">
              <a:latin typeface="Times New Roman"/>
              <a:ea typeface="Times New Roman"/>
              <a:cs typeface="Times New Roman"/>
              <a:sym typeface="Times New Roman"/>
            </a:endParaRPr>
          </a:p>
        </p:txBody>
      </p:sp>
      <p:sp>
        <p:nvSpPr>
          <p:cNvPr id="239" name="Google Shape;239;p33"/>
          <p:cNvSpPr/>
          <p:nvPr/>
        </p:nvSpPr>
        <p:spPr>
          <a:xfrm>
            <a:off x="228600" y="1126700"/>
            <a:ext cx="8603700" cy="6996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Teaching</a:t>
            </a:r>
            <a:endParaRPr sz="2300" b="1"/>
          </a:p>
        </p:txBody>
      </p:sp>
      <p:pic>
        <p:nvPicPr>
          <p:cNvPr id="240" name="Google Shape;240;p33"/>
          <p:cNvPicPr preferRelativeResize="0"/>
          <p:nvPr/>
        </p:nvPicPr>
        <p:blipFill>
          <a:blip r:embed="rId4">
            <a:alphaModFix/>
          </a:blip>
          <a:stretch>
            <a:fillRect/>
          </a:stretch>
        </p:blipFill>
        <p:spPr>
          <a:xfrm>
            <a:off x="4724400" y="1978700"/>
            <a:ext cx="4107900" cy="274156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4"/>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The role of evaluation in teaching-learning process</a:t>
            </a:r>
            <a:endParaRPr sz="2800" b="1">
              <a:latin typeface="Times New Roman"/>
              <a:ea typeface="Times New Roman"/>
              <a:cs typeface="Times New Roman"/>
              <a:sym typeface="Times New Roman"/>
            </a:endParaRPr>
          </a:p>
        </p:txBody>
      </p:sp>
      <p:pic>
        <p:nvPicPr>
          <p:cNvPr id="246" name="Google Shape;246;p34"/>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247" name="Google Shape;247;p34"/>
          <p:cNvSpPr txBox="1">
            <a:spLocks noGrp="1"/>
          </p:cNvSpPr>
          <p:nvPr>
            <p:ph type="ctrTitle"/>
          </p:nvPr>
        </p:nvSpPr>
        <p:spPr>
          <a:xfrm>
            <a:off x="228600" y="1927750"/>
            <a:ext cx="4343400" cy="30747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ru" sz="2000" b="1">
                <a:latin typeface="Times New Roman"/>
                <a:ea typeface="Times New Roman"/>
                <a:cs typeface="Times New Roman"/>
                <a:sym typeface="Times New Roman"/>
              </a:rPr>
              <a:t>the improvement in </a:t>
            </a:r>
            <a:endParaRPr sz="2000" b="1">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ru" sz="2000" b="1">
                <a:latin typeface="Times New Roman"/>
                <a:ea typeface="Times New Roman"/>
                <a:cs typeface="Times New Roman"/>
                <a:sym typeface="Times New Roman"/>
              </a:rPr>
              <a:t>courses/curricula, </a:t>
            </a:r>
            <a:endParaRPr sz="2000" b="1">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ru" sz="2000" b="1">
                <a:latin typeface="Times New Roman"/>
                <a:ea typeface="Times New Roman"/>
                <a:cs typeface="Times New Roman"/>
                <a:sym typeface="Times New Roman"/>
              </a:rPr>
              <a:t>a text </a:t>
            </a:r>
            <a:endParaRPr sz="2000" b="1">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ru" sz="2000" b="1">
                <a:latin typeface="Times New Roman"/>
                <a:ea typeface="Times New Roman"/>
                <a:cs typeface="Times New Roman"/>
                <a:sym typeface="Times New Roman"/>
              </a:rPr>
              <a:t>and teaching material</a:t>
            </a:r>
            <a:endParaRPr sz="2000" b="1">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ru" sz="2000">
                <a:latin typeface="Times New Roman"/>
                <a:ea typeface="Times New Roman"/>
                <a:cs typeface="Times New Roman"/>
                <a:sym typeface="Times New Roman"/>
              </a:rPr>
              <a:t>is brought about with the help of evaluation. </a:t>
            </a:r>
            <a:endParaRPr sz="2000">
              <a:latin typeface="Times New Roman"/>
              <a:ea typeface="Times New Roman"/>
              <a:cs typeface="Times New Roman"/>
              <a:sym typeface="Times New Roman"/>
            </a:endParaRPr>
          </a:p>
        </p:txBody>
      </p:sp>
      <p:sp>
        <p:nvSpPr>
          <p:cNvPr id="248" name="Google Shape;248;p34"/>
          <p:cNvSpPr/>
          <p:nvPr/>
        </p:nvSpPr>
        <p:spPr>
          <a:xfrm>
            <a:off x="228600" y="1126700"/>
            <a:ext cx="8603700" cy="699600"/>
          </a:xfrm>
          <a:prstGeom prst="roundRect">
            <a:avLst>
              <a:gd name="adj" fmla="val 16667"/>
            </a:avLst>
          </a:prstGeom>
          <a:solidFill>
            <a:srgbClr val="3C78D8"/>
          </a:solidFill>
          <a:ln>
            <a:noFill/>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Curriculum</a:t>
            </a:r>
            <a:endParaRPr sz="2300" b="1"/>
          </a:p>
        </p:txBody>
      </p:sp>
      <p:pic>
        <p:nvPicPr>
          <p:cNvPr id="249" name="Google Shape;249;p34"/>
          <p:cNvPicPr preferRelativeResize="0"/>
          <p:nvPr/>
        </p:nvPicPr>
        <p:blipFill>
          <a:blip r:embed="rId4">
            <a:alphaModFix/>
          </a:blip>
          <a:stretch>
            <a:fillRect/>
          </a:stretch>
        </p:blipFill>
        <p:spPr>
          <a:xfrm>
            <a:off x="4724400" y="1978700"/>
            <a:ext cx="4343400" cy="26060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The role of evaluation in teaching-learning process</a:t>
            </a:r>
            <a:endParaRPr sz="2800" b="1">
              <a:latin typeface="Times New Roman"/>
              <a:ea typeface="Times New Roman"/>
              <a:cs typeface="Times New Roman"/>
              <a:sym typeface="Times New Roman"/>
            </a:endParaRPr>
          </a:p>
        </p:txBody>
      </p:sp>
      <p:pic>
        <p:nvPicPr>
          <p:cNvPr id="255" name="Google Shape;255;p35"/>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256" name="Google Shape;256;p35"/>
          <p:cNvSpPr txBox="1">
            <a:spLocks noGrp="1"/>
          </p:cNvSpPr>
          <p:nvPr>
            <p:ph type="ctrTitle"/>
          </p:nvPr>
        </p:nvSpPr>
        <p:spPr>
          <a:xfrm>
            <a:off x="228600" y="1927750"/>
            <a:ext cx="4343400" cy="30747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ru" sz="2000">
                <a:latin typeface="Times New Roman"/>
                <a:ea typeface="Times New Roman"/>
                <a:cs typeface="Times New Roman"/>
                <a:sym typeface="Times New Roman"/>
              </a:rPr>
              <a:t>evaluation provides </a:t>
            </a:r>
            <a:r>
              <a:rPr lang="ru" sz="2000" b="1">
                <a:latin typeface="Times New Roman"/>
                <a:ea typeface="Times New Roman"/>
                <a:cs typeface="Times New Roman"/>
                <a:sym typeface="Times New Roman"/>
              </a:rPr>
              <a:t>accountability to society in terms of the demands and requirements of the employment market.</a:t>
            </a:r>
            <a:r>
              <a:rPr lang="ru" sz="2000">
                <a:latin typeface="Times New Roman"/>
                <a:ea typeface="Times New Roman"/>
                <a:cs typeface="Times New Roman"/>
                <a:sym typeface="Times New Roman"/>
              </a:rPr>
              <a:t> </a:t>
            </a:r>
            <a:endParaRPr sz="2000" b="1">
              <a:latin typeface="Times New Roman"/>
              <a:ea typeface="Times New Roman"/>
              <a:cs typeface="Times New Roman"/>
              <a:sym typeface="Times New Roman"/>
            </a:endParaRPr>
          </a:p>
        </p:txBody>
      </p:sp>
      <p:sp>
        <p:nvSpPr>
          <p:cNvPr id="257" name="Google Shape;257;p35"/>
          <p:cNvSpPr/>
          <p:nvPr/>
        </p:nvSpPr>
        <p:spPr>
          <a:xfrm>
            <a:off x="228600" y="1126700"/>
            <a:ext cx="8603700" cy="6996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Society</a:t>
            </a:r>
            <a:endParaRPr sz="2300" b="1"/>
          </a:p>
        </p:txBody>
      </p:sp>
      <p:pic>
        <p:nvPicPr>
          <p:cNvPr id="258" name="Google Shape;258;p35"/>
          <p:cNvPicPr preferRelativeResize="0"/>
          <p:nvPr/>
        </p:nvPicPr>
        <p:blipFill rotWithShape="1">
          <a:blip r:embed="rId4">
            <a:alphaModFix/>
          </a:blip>
          <a:srcRect l="5667" r="9873"/>
          <a:stretch/>
        </p:blipFill>
        <p:spPr>
          <a:xfrm>
            <a:off x="4702775" y="2037950"/>
            <a:ext cx="4208151" cy="28029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The role of evaluation in teaching-learning process</a:t>
            </a:r>
            <a:endParaRPr sz="2800" b="1">
              <a:latin typeface="Times New Roman"/>
              <a:ea typeface="Times New Roman"/>
              <a:cs typeface="Times New Roman"/>
              <a:sym typeface="Times New Roman"/>
            </a:endParaRPr>
          </a:p>
        </p:txBody>
      </p:sp>
      <p:pic>
        <p:nvPicPr>
          <p:cNvPr id="264" name="Google Shape;264;p36"/>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265" name="Google Shape;265;p36"/>
          <p:cNvSpPr txBox="1">
            <a:spLocks noGrp="1"/>
          </p:cNvSpPr>
          <p:nvPr>
            <p:ph type="ctrTitle"/>
          </p:nvPr>
        </p:nvSpPr>
        <p:spPr>
          <a:xfrm>
            <a:off x="228600" y="1927750"/>
            <a:ext cx="4343400" cy="3074700"/>
          </a:xfrm>
          <a:prstGeom prst="rect">
            <a:avLst/>
          </a:prstGeom>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ru" sz="2000">
                <a:latin typeface="Times New Roman"/>
                <a:ea typeface="Times New Roman"/>
                <a:cs typeface="Times New Roman"/>
                <a:sym typeface="Times New Roman"/>
              </a:rPr>
              <a:t>evaluation mainly manifests itself in a perceived need for </a:t>
            </a:r>
            <a:r>
              <a:rPr lang="ru" sz="2000" b="1">
                <a:latin typeface="Times New Roman"/>
                <a:ea typeface="Times New Roman"/>
                <a:cs typeface="Times New Roman"/>
                <a:sym typeface="Times New Roman"/>
              </a:rPr>
              <a:t>regular reporting to parents.  </a:t>
            </a:r>
            <a:endParaRPr sz="2000" b="1">
              <a:latin typeface="Times New Roman"/>
              <a:ea typeface="Times New Roman"/>
              <a:cs typeface="Times New Roman"/>
              <a:sym typeface="Times New Roman"/>
            </a:endParaRPr>
          </a:p>
        </p:txBody>
      </p:sp>
      <p:sp>
        <p:nvSpPr>
          <p:cNvPr id="266" name="Google Shape;266;p36"/>
          <p:cNvSpPr/>
          <p:nvPr/>
        </p:nvSpPr>
        <p:spPr>
          <a:xfrm>
            <a:off x="228600" y="1126700"/>
            <a:ext cx="8603700" cy="699600"/>
          </a:xfrm>
          <a:prstGeom prst="roundRect">
            <a:avLst>
              <a:gd name="adj" fmla="val 16667"/>
            </a:avLst>
          </a:prstGeom>
          <a:solidFill>
            <a:srgbClr val="6AA84F"/>
          </a:solidFill>
          <a:ln>
            <a:noFill/>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None/>
            </a:pPr>
            <a:r>
              <a:rPr lang="ru" sz="2300" b="1">
                <a:solidFill>
                  <a:schemeClr val="dk1"/>
                </a:solidFill>
                <a:latin typeface="Times New Roman"/>
                <a:ea typeface="Times New Roman"/>
                <a:cs typeface="Times New Roman"/>
                <a:sym typeface="Times New Roman"/>
              </a:rPr>
              <a:t>Parents</a:t>
            </a:r>
            <a:endParaRPr sz="2300" b="1"/>
          </a:p>
        </p:txBody>
      </p:sp>
      <p:pic>
        <p:nvPicPr>
          <p:cNvPr id="267" name="Google Shape;267;p36"/>
          <p:cNvPicPr preferRelativeResize="0"/>
          <p:nvPr/>
        </p:nvPicPr>
        <p:blipFill rotWithShape="1">
          <a:blip r:embed="rId4">
            <a:alphaModFix/>
          </a:blip>
          <a:srcRect r="1893"/>
          <a:stretch/>
        </p:blipFill>
        <p:spPr>
          <a:xfrm>
            <a:off x="4724400" y="1978700"/>
            <a:ext cx="4186526" cy="2844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7"/>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The role of evaluation in teaching-learning process</a:t>
            </a:r>
            <a:endParaRPr sz="2800" b="1">
              <a:latin typeface="Times New Roman"/>
              <a:ea typeface="Times New Roman"/>
              <a:cs typeface="Times New Roman"/>
              <a:sym typeface="Times New Roman"/>
            </a:endParaRPr>
          </a:p>
        </p:txBody>
      </p:sp>
      <p:pic>
        <p:nvPicPr>
          <p:cNvPr id="273" name="Google Shape;273;p37"/>
          <p:cNvPicPr preferRelativeResize="0"/>
          <p:nvPr/>
        </p:nvPicPr>
        <p:blipFill>
          <a:blip r:embed="rId3">
            <a:alphaModFix/>
          </a:blip>
          <a:stretch>
            <a:fillRect/>
          </a:stretch>
        </p:blipFill>
        <p:spPr>
          <a:xfrm>
            <a:off x="228599" y="0"/>
            <a:ext cx="1028700" cy="1025250"/>
          </a:xfrm>
          <a:prstGeom prst="rect">
            <a:avLst/>
          </a:prstGeom>
          <a:noFill/>
          <a:ln>
            <a:noFill/>
          </a:ln>
        </p:spPr>
      </p:pic>
      <p:pic>
        <p:nvPicPr>
          <p:cNvPr id="274" name="Google Shape;274;p37"/>
          <p:cNvPicPr preferRelativeResize="0"/>
          <p:nvPr/>
        </p:nvPicPr>
        <p:blipFill>
          <a:blip r:embed="rId4">
            <a:alphaModFix/>
          </a:blip>
          <a:stretch>
            <a:fillRect/>
          </a:stretch>
        </p:blipFill>
        <p:spPr>
          <a:xfrm>
            <a:off x="1194635" y="815700"/>
            <a:ext cx="6754726" cy="42192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8"/>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Principles of evaluation</a:t>
            </a:r>
            <a:endParaRPr sz="2800" b="1">
              <a:latin typeface="Times New Roman"/>
              <a:ea typeface="Times New Roman"/>
              <a:cs typeface="Times New Roman"/>
              <a:sym typeface="Times New Roman"/>
            </a:endParaRPr>
          </a:p>
        </p:txBody>
      </p:sp>
      <p:pic>
        <p:nvPicPr>
          <p:cNvPr id="280" name="Google Shape;280;p38"/>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281" name="Google Shape;281;p38"/>
          <p:cNvSpPr txBox="1">
            <a:spLocks noGrp="1"/>
          </p:cNvSpPr>
          <p:nvPr>
            <p:ph type="ctrTitle"/>
          </p:nvPr>
        </p:nvSpPr>
        <p:spPr>
          <a:xfrm>
            <a:off x="3209375" y="868575"/>
            <a:ext cx="5826900" cy="3074700"/>
          </a:xfrm>
          <a:prstGeom prst="rect">
            <a:avLst/>
          </a:prstGeom>
        </p:spPr>
        <p:txBody>
          <a:bodyPr spcFirstLastPara="1" wrap="square" lIns="91425" tIns="91425" rIns="91425" bIns="91425" anchor="t" anchorCtr="0">
            <a:noAutofit/>
          </a:bodyPr>
          <a:lstStyle/>
          <a:p>
            <a:pPr marL="457200" lvl="0" indent="-355600" algn="just" rtl="0">
              <a:lnSpc>
                <a:spcPct val="100000"/>
              </a:lnSpc>
              <a:spcBef>
                <a:spcPts val="0"/>
              </a:spcBef>
              <a:spcAft>
                <a:spcPts val="0"/>
              </a:spcAft>
              <a:buSzPts val="2000"/>
              <a:buFont typeface="Times New Roman"/>
              <a:buAutoNum type="arabicParenR"/>
            </a:pPr>
            <a:r>
              <a:rPr lang="ru" sz="2000" b="1">
                <a:highlight>
                  <a:srgbClr val="FFFFFF"/>
                </a:highlight>
                <a:latin typeface="Times New Roman"/>
                <a:ea typeface="Times New Roman"/>
                <a:cs typeface="Times New Roman"/>
                <a:sym typeface="Times New Roman"/>
              </a:rPr>
              <a:t>Principle of continuity: - </a:t>
            </a:r>
            <a:r>
              <a:rPr lang="ru" sz="2000">
                <a:highlight>
                  <a:srgbClr val="FFFFFF"/>
                </a:highlight>
                <a:latin typeface="Times New Roman"/>
                <a:ea typeface="Times New Roman"/>
                <a:cs typeface="Times New Roman"/>
                <a:sym typeface="Times New Roman"/>
              </a:rPr>
              <a:t>Evaluation is a continuous process, which goes on continuously as long as the student is related to education. Whatever the learner learn, it should be evaluated daily. </a:t>
            </a:r>
            <a:endParaRPr sz="2000">
              <a:highlight>
                <a:srgbClr val="FFFFFF"/>
              </a:highlight>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AutoNum type="arabicParenR"/>
            </a:pPr>
            <a:r>
              <a:rPr lang="ru" sz="2000" b="1">
                <a:highlight>
                  <a:srgbClr val="FFFFFF"/>
                </a:highlight>
                <a:latin typeface="Times New Roman"/>
                <a:ea typeface="Times New Roman"/>
                <a:cs typeface="Times New Roman"/>
                <a:sym typeface="Times New Roman"/>
              </a:rPr>
              <a:t>Principle of comprehensiveness: - </a:t>
            </a:r>
            <a:r>
              <a:rPr lang="ru" sz="2000">
                <a:highlight>
                  <a:srgbClr val="FFFFFF"/>
                </a:highlight>
                <a:latin typeface="Times New Roman"/>
                <a:ea typeface="Times New Roman"/>
                <a:cs typeface="Times New Roman"/>
                <a:sym typeface="Times New Roman"/>
              </a:rPr>
              <a:t>By comprehensiveness we means to assess all aspects of the learner’s personality. It concerned with all-round development of the child.</a:t>
            </a:r>
            <a:endParaRPr sz="2000">
              <a:highlight>
                <a:srgbClr val="FFFFFF"/>
              </a:highlight>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AutoNum type="arabicParenR"/>
            </a:pPr>
            <a:r>
              <a:rPr lang="ru" sz="2000" b="1">
                <a:highlight>
                  <a:srgbClr val="FFFFFF"/>
                </a:highlight>
                <a:latin typeface="Times New Roman"/>
                <a:ea typeface="Times New Roman"/>
                <a:cs typeface="Times New Roman"/>
                <a:sym typeface="Times New Roman"/>
              </a:rPr>
              <a:t>Principle of Objectives: - </a:t>
            </a:r>
            <a:r>
              <a:rPr lang="ru" sz="2000">
                <a:highlight>
                  <a:srgbClr val="FFFFFF"/>
                </a:highlight>
                <a:latin typeface="Times New Roman"/>
                <a:ea typeface="Times New Roman"/>
                <a:cs typeface="Times New Roman"/>
                <a:sym typeface="Times New Roman"/>
              </a:rPr>
              <a:t>Evaluation should be based on the objectives of education. It should be helpful in finding out where there is a need for redesigning and refraining the learner’s behavior.</a:t>
            </a:r>
            <a:endParaRPr sz="2000">
              <a:latin typeface="Times New Roman"/>
              <a:ea typeface="Times New Roman"/>
              <a:cs typeface="Times New Roman"/>
              <a:sym typeface="Times New Roman"/>
            </a:endParaRPr>
          </a:p>
        </p:txBody>
      </p:sp>
      <p:pic>
        <p:nvPicPr>
          <p:cNvPr id="282" name="Google Shape;282;p38"/>
          <p:cNvPicPr preferRelativeResize="0"/>
          <p:nvPr/>
        </p:nvPicPr>
        <p:blipFill rotWithShape="1">
          <a:blip r:embed="rId4">
            <a:alphaModFix/>
          </a:blip>
          <a:srcRect l="3635" r="3626"/>
          <a:stretch/>
        </p:blipFill>
        <p:spPr>
          <a:xfrm>
            <a:off x="0" y="1240134"/>
            <a:ext cx="3209376" cy="346046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9"/>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Principles of evaluation</a:t>
            </a:r>
            <a:endParaRPr sz="2800" b="1">
              <a:latin typeface="Times New Roman"/>
              <a:ea typeface="Times New Roman"/>
              <a:cs typeface="Times New Roman"/>
              <a:sym typeface="Times New Roman"/>
            </a:endParaRPr>
          </a:p>
        </p:txBody>
      </p:sp>
      <p:pic>
        <p:nvPicPr>
          <p:cNvPr id="288" name="Google Shape;288;p39"/>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289" name="Google Shape;289;p39"/>
          <p:cNvSpPr txBox="1">
            <a:spLocks noGrp="1"/>
          </p:cNvSpPr>
          <p:nvPr>
            <p:ph type="ctrTitle"/>
          </p:nvPr>
        </p:nvSpPr>
        <p:spPr>
          <a:xfrm>
            <a:off x="3209375" y="868575"/>
            <a:ext cx="5826900" cy="30747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4) </a:t>
            </a:r>
            <a:r>
              <a:rPr lang="ru" sz="2000" b="1">
                <a:highlight>
                  <a:srgbClr val="FFFFFF"/>
                </a:highlight>
                <a:latin typeface="Times New Roman"/>
                <a:ea typeface="Times New Roman"/>
                <a:cs typeface="Times New Roman"/>
                <a:sym typeface="Times New Roman"/>
              </a:rPr>
              <a:t>Principle of Learning Experience:</a:t>
            </a:r>
            <a:r>
              <a:rPr lang="ru" sz="2000">
                <a:highlight>
                  <a:srgbClr val="FFFFFF"/>
                </a:highlight>
                <a:latin typeface="Times New Roman"/>
                <a:ea typeface="Times New Roman"/>
                <a:cs typeface="Times New Roman"/>
                <a:sym typeface="Times New Roman"/>
              </a:rPr>
              <a:t> – In this process, we don’t evaluate only the curricular activities of the learner but his co-curricular activities are also evaluated. Both types of activties are helpful in increasing learners experiences.</a:t>
            </a:r>
            <a:endParaRPr sz="2000">
              <a:highlight>
                <a:srgbClr val="FFFFFF"/>
              </a:highlight>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2000">
              <a:highlight>
                <a:srgbClr val="FFFFFF"/>
              </a:highlight>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5) </a:t>
            </a:r>
            <a:r>
              <a:rPr lang="ru" sz="2000" b="1">
                <a:highlight>
                  <a:srgbClr val="FFFFFF"/>
                </a:highlight>
                <a:latin typeface="Times New Roman"/>
                <a:ea typeface="Times New Roman"/>
                <a:cs typeface="Times New Roman"/>
                <a:sym typeface="Times New Roman"/>
              </a:rPr>
              <a:t>Principle of Broadness:</a:t>
            </a:r>
            <a:r>
              <a:rPr lang="ru" sz="2000">
                <a:highlight>
                  <a:srgbClr val="FFFFFF"/>
                </a:highlight>
                <a:latin typeface="Times New Roman"/>
                <a:ea typeface="Times New Roman"/>
                <a:cs typeface="Times New Roman"/>
                <a:sym typeface="Times New Roman"/>
              </a:rPr>
              <a:t> – Evaluation should be broad enough to cover all the aspects of life.</a:t>
            </a:r>
            <a:endParaRPr sz="2000" b="1">
              <a:highlight>
                <a:srgbClr val="FFFFFF"/>
              </a:highlight>
              <a:latin typeface="Times New Roman"/>
              <a:ea typeface="Times New Roman"/>
              <a:cs typeface="Times New Roman"/>
              <a:sym typeface="Times New Roman"/>
            </a:endParaRPr>
          </a:p>
        </p:txBody>
      </p:sp>
      <p:pic>
        <p:nvPicPr>
          <p:cNvPr id="290" name="Google Shape;290;p39"/>
          <p:cNvPicPr preferRelativeResize="0"/>
          <p:nvPr/>
        </p:nvPicPr>
        <p:blipFill rotWithShape="1">
          <a:blip r:embed="rId4">
            <a:alphaModFix/>
          </a:blip>
          <a:srcRect l="3635" r="3626"/>
          <a:stretch/>
        </p:blipFill>
        <p:spPr>
          <a:xfrm>
            <a:off x="0" y="1240134"/>
            <a:ext cx="3209376" cy="346046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0"/>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Principles of evaluation</a:t>
            </a:r>
            <a:endParaRPr sz="2800" b="1">
              <a:latin typeface="Times New Roman"/>
              <a:ea typeface="Times New Roman"/>
              <a:cs typeface="Times New Roman"/>
              <a:sym typeface="Times New Roman"/>
            </a:endParaRPr>
          </a:p>
        </p:txBody>
      </p:sp>
      <p:pic>
        <p:nvPicPr>
          <p:cNvPr id="296" name="Google Shape;296;p40"/>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297" name="Google Shape;297;p40"/>
          <p:cNvSpPr txBox="1">
            <a:spLocks noGrp="1"/>
          </p:cNvSpPr>
          <p:nvPr>
            <p:ph type="ctrTitle"/>
          </p:nvPr>
        </p:nvSpPr>
        <p:spPr>
          <a:xfrm>
            <a:off x="3209375" y="868575"/>
            <a:ext cx="5826900" cy="30747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6) </a:t>
            </a:r>
            <a:r>
              <a:rPr lang="ru" sz="2000" b="1">
                <a:highlight>
                  <a:srgbClr val="FFFFFF"/>
                </a:highlight>
                <a:latin typeface="Times New Roman"/>
                <a:ea typeface="Times New Roman"/>
                <a:cs typeface="Times New Roman"/>
                <a:sym typeface="Times New Roman"/>
              </a:rPr>
              <a:t>Principle of Child – Centeredness: - </a:t>
            </a:r>
            <a:r>
              <a:rPr lang="ru" sz="2000">
                <a:highlight>
                  <a:srgbClr val="FFFFFF"/>
                </a:highlight>
                <a:latin typeface="Times New Roman"/>
                <a:ea typeface="Times New Roman"/>
                <a:cs typeface="Times New Roman"/>
                <a:sym typeface="Times New Roman"/>
              </a:rPr>
              <a:t>The behavior of the child is the central point for assessment. It helps a teacher to know the grasping power of a child and usefulness of teaching material.</a:t>
            </a:r>
            <a:endParaRPr sz="2000">
              <a:highlight>
                <a:srgbClr val="FFFFFF"/>
              </a:highlight>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2000">
              <a:highlight>
                <a:srgbClr val="FFFFFF"/>
              </a:highlight>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7) </a:t>
            </a:r>
            <a:r>
              <a:rPr lang="ru" sz="2000" b="1">
                <a:highlight>
                  <a:srgbClr val="FFFFFF"/>
                </a:highlight>
                <a:latin typeface="Times New Roman"/>
                <a:ea typeface="Times New Roman"/>
                <a:cs typeface="Times New Roman"/>
                <a:sym typeface="Times New Roman"/>
              </a:rPr>
              <a:t>Principle of Application: - </a:t>
            </a:r>
            <a:r>
              <a:rPr lang="ru" sz="2000">
                <a:highlight>
                  <a:srgbClr val="FFFFFF"/>
                </a:highlight>
                <a:latin typeface="Times New Roman"/>
                <a:ea typeface="Times New Roman"/>
                <a:cs typeface="Times New Roman"/>
                <a:sym typeface="Times New Roman"/>
              </a:rPr>
              <a:t>During the teaching and learning process the child may learn many things, but it may not be useful in his daily life. He can’t apply it, then it is useless to find. It can be known through evaluation. Evaluation judges that student is better to apply his knowledge and understanding in different situations in order to succeed in life.</a:t>
            </a:r>
            <a:endParaRPr sz="2000" b="1">
              <a:highlight>
                <a:srgbClr val="FFFFFF"/>
              </a:highlight>
              <a:latin typeface="Times New Roman"/>
              <a:ea typeface="Times New Roman"/>
              <a:cs typeface="Times New Roman"/>
              <a:sym typeface="Times New Roman"/>
            </a:endParaRPr>
          </a:p>
        </p:txBody>
      </p:sp>
      <p:pic>
        <p:nvPicPr>
          <p:cNvPr id="298" name="Google Shape;298;p40"/>
          <p:cNvPicPr preferRelativeResize="0"/>
          <p:nvPr/>
        </p:nvPicPr>
        <p:blipFill rotWithShape="1">
          <a:blip r:embed="rId4">
            <a:alphaModFix/>
          </a:blip>
          <a:srcRect l="3635" r="3626"/>
          <a:stretch/>
        </p:blipFill>
        <p:spPr>
          <a:xfrm>
            <a:off x="0" y="1240134"/>
            <a:ext cx="3209376" cy="346046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1"/>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Self-evaluation as a system of evaluation</a:t>
            </a:r>
            <a:endParaRPr sz="2800" b="1">
              <a:latin typeface="Times New Roman"/>
              <a:ea typeface="Times New Roman"/>
              <a:cs typeface="Times New Roman"/>
              <a:sym typeface="Times New Roman"/>
            </a:endParaRPr>
          </a:p>
        </p:txBody>
      </p:sp>
      <p:pic>
        <p:nvPicPr>
          <p:cNvPr id="304" name="Google Shape;304;p41"/>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305" name="Google Shape;305;p41"/>
          <p:cNvSpPr txBox="1">
            <a:spLocks noGrp="1"/>
          </p:cNvSpPr>
          <p:nvPr>
            <p:ph type="ctrTitle"/>
          </p:nvPr>
        </p:nvSpPr>
        <p:spPr>
          <a:xfrm>
            <a:off x="537900" y="1222475"/>
            <a:ext cx="8516400" cy="1025400"/>
          </a:xfrm>
          <a:prstGeom prst="rect">
            <a:avLst/>
          </a:prstGeom>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ru" sz="2400" b="1">
                <a:latin typeface="Times New Roman"/>
                <a:ea typeface="Times New Roman"/>
                <a:cs typeface="Times New Roman"/>
                <a:sym typeface="Times New Roman"/>
              </a:rPr>
              <a:t>What is Self-Assessment?</a:t>
            </a:r>
            <a:endParaRPr sz="2400">
              <a:highlight>
                <a:srgbClr val="FFFFFF"/>
              </a:highlight>
              <a:latin typeface="Times New Roman"/>
              <a:ea typeface="Times New Roman"/>
              <a:cs typeface="Times New Roman"/>
              <a:sym typeface="Times New Roman"/>
            </a:endParaRPr>
          </a:p>
        </p:txBody>
      </p:sp>
      <p:pic>
        <p:nvPicPr>
          <p:cNvPr id="306" name="Google Shape;306;p41"/>
          <p:cNvPicPr preferRelativeResize="0"/>
          <p:nvPr/>
        </p:nvPicPr>
        <p:blipFill>
          <a:blip r:embed="rId4">
            <a:alphaModFix/>
          </a:blip>
          <a:stretch>
            <a:fillRect/>
          </a:stretch>
        </p:blipFill>
        <p:spPr>
          <a:xfrm>
            <a:off x="1896525" y="2017050"/>
            <a:ext cx="5350950" cy="3009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311700" y="20955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Lecture 13</a:t>
            </a:r>
            <a:endParaRPr sz="2800">
              <a:latin typeface="Times New Roman"/>
              <a:ea typeface="Times New Roman"/>
              <a:cs typeface="Times New Roman"/>
              <a:sym typeface="Times New Roman"/>
            </a:endParaRPr>
          </a:p>
        </p:txBody>
      </p:sp>
      <p:pic>
        <p:nvPicPr>
          <p:cNvPr id="70" name="Google Shape;70;p15"/>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71" name="Google Shape;71;p15"/>
          <p:cNvSpPr txBox="1">
            <a:spLocks noGrp="1"/>
          </p:cNvSpPr>
          <p:nvPr>
            <p:ph type="ctrTitle"/>
          </p:nvPr>
        </p:nvSpPr>
        <p:spPr>
          <a:xfrm>
            <a:off x="228750" y="1428750"/>
            <a:ext cx="5962500" cy="3378900"/>
          </a:xfrm>
          <a:prstGeom prst="rect">
            <a:avLst/>
          </a:prstGeom>
        </p:spPr>
        <p:txBody>
          <a:bodyPr spcFirstLastPara="1" wrap="square" lIns="91425" tIns="91425" rIns="91425" bIns="91425" anchor="b" anchorCtr="0">
            <a:noAutofit/>
          </a:bodyPr>
          <a:lstStyle/>
          <a:p>
            <a:pPr marL="457200" lvl="0" indent="-381000" algn="just" rtl="0">
              <a:lnSpc>
                <a:spcPct val="115000"/>
              </a:lnSpc>
              <a:spcBef>
                <a:spcPts val="0"/>
              </a:spcBef>
              <a:spcAft>
                <a:spcPts val="0"/>
              </a:spcAft>
              <a:buSzPts val="2400"/>
              <a:buFont typeface="Times New Roman"/>
              <a:buAutoNum type="arabicParenR"/>
            </a:pPr>
            <a:r>
              <a:rPr lang="ru" sz="2400">
                <a:latin typeface="Times New Roman"/>
                <a:ea typeface="Times New Roman"/>
                <a:cs typeface="Times New Roman"/>
                <a:sym typeface="Times New Roman"/>
              </a:rPr>
              <a:t>Defining Evaluation</a:t>
            </a:r>
            <a:endParaRPr sz="2400">
              <a:latin typeface="Times New Roman"/>
              <a:ea typeface="Times New Roman"/>
              <a:cs typeface="Times New Roman"/>
              <a:sym typeface="Times New Roman"/>
            </a:endParaRPr>
          </a:p>
          <a:p>
            <a:pPr marL="457200" lvl="0" indent="-381000" algn="just" rtl="0">
              <a:lnSpc>
                <a:spcPct val="115000"/>
              </a:lnSpc>
              <a:spcBef>
                <a:spcPts val="0"/>
              </a:spcBef>
              <a:spcAft>
                <a:spcPts val="0"/>
              </a:spcAft>
              <a:buSzPts val="2400"/>
              <a:buFont typeface="Times New Roman"/>
              <a:buAutoNum type="arabicParenR"/>
            </a:pPr>
            <a:r>
              <a:rPr lang="ru" sz="2400">
                <a:latin typeface="Times New Roman"/>
                <a:ea typeface="Times New Roman"/>
                <a:cs typeface="Times New Roman"/>
                <a:sym typeface="Times New Roman"/>
              </a:rPr>
              <a:t>Assessment and Evaluation: Differences</a:t>
            </a:r>
            <a:endParaRPr sz="2400">
              <a:latin typeface="Times New Roman"/>
              <a:ea typeface="Times New Roman"/>
              <a:cs typeface="Times New Roman"/>
              <a:sym typeface="Times New Roman"/>
            </a:endParaRPr>
          </a:p>
          <a:p>
            <a:pPr marL="457200" lvl="0" indent="-381000" algn="just" rtl="0">
              <a:lnSpc>
                <a:spcPct val="115000"/>
              </a:lnSpc>
              <a:spcBef>
                <a:spcPts val="0"/>
              </a:spcBef>
              <a:spcAft>
                <a:spcPts val="0"/>
              </a:spcAft>
              <a:buSzPts val="2400"/>
              <a:buFont typeface="Times New Roman"/>
              <a:buAutoNum type="arabicParenR"/>
            </a:pPr>
            <a:r>
              <a:rPr lang="ru" sz="2400">
                <a:latin typeface="Times New Roman"/>
                <a:ea typeface="Times New Roman"/>
                <a:cs typeface="Times New Roman"/>
                <a:sym typeface="Times New Roman"/>
              </a:rPr>
              <a:t>Types of evaluation and their functions</a:t>
            </a:r>
            <a:endParaRPr sz="2400">
              <a:latin typeface="Times New Roman"/>
              <a:ea typeface="Times New Roman"/>
              <a:cs typeface="Times New Roman"/>
              <a:sym typeface="Times New Roman"/>
            </a:endParaRPr>
          </a:p>
          <a:p>
            <a:pPr marL="457200" lvl="0" indent="-381000" algn="just" rtl="0">
              <a:lnSpc>
                <a:spcPct val="115000"/>
              </a:lnSpc>
              <a:spcBef>
                <a:spcPts val="0"/>
              </a:spcBef>
              <a:spcAft>
                <a:spcPts val="0"/>
              </a:spcAft>
              <a:buSzPts val="2400"/>
              <a:buFont typeface="Times New Roman"/>
              <a:buAutoNum type="arabicParenR"/>
            </a:pPr>
            <a:r>
              <a:rPr lang="ru" sz="2400">
                <a:latin typeface="Times New Roman"/>
                <a:ea typeface="Times New Roman"/>
                <a:cs typeface="Times New Roman"/>
                <a:sym typeface="Times New Roman"/>
              </a:rPr>
              <a:t>The role of evaluation in teaching learning process</a:t>
            </a:r>
            <a:endParaRPr sz="2400">
              <a:latin typeface="Times New Roman"/>
              <a:ea typeface="Times New Roman"/>
              <a:cs typeface="Times New Roman"/>
              <a:sym typeface="Times New Roman"/>
            </a:endParaRPr>
          </a:p>
          <a:p>
            <a:pPr marL="457200" lvl="0" indent="-381000" algn="just" rtl="0">
              <a:lnSpc>
                <a:spcPct val="115000"/>
              </a:lnSpc>
              <a:spcBef>
                <a:spcPts val="0"/>
              </a:spcBef>
              <a:spcAft>
                <a:spcPts val="0"/>
              </a:spcAft>
              <a:buSzPts val="2400"/>
              <a:buFont typeface="Times New Roman"/>
              <a:buAutoNum type="arabicParenR"/>
            </a:pPr>
            <a:r>
              <a:rPr lang="ru" sz="2400">
                <a:latin typeface="Times New Roman"/>
                <a:ea typeface="Times New Roman"/>
                <a:cs typeface="Times New Roman"/>
                <a:sym typeface="Times New Roman"/>
              </a:rPr>
              <a:t>Principles of evaluation</a:t>
            </a:r>
            <a:endParaRPr sz="2400">
              <a:latin typeface="Times New Roman"/>
              <a:ea typeface="Times New Roman"/>
              <a:cs typeface="Times New Roman"/>
              <a:sym typeface="Times New Roman"/>
            </a:endParaRPr>
          </a:p>
          <a:p>
            <a:pPr marL="457200" lvl="0" indent="-381000" algn="just" rtl="0">
              <a:lnSpc>
                <a:spcPct val="115000"/>
              </a:lnSpc>
              <a:spcBef>
                <a:spcPts val="0"/>
              </a:spcBef>
              <a:spcAft>
                <a:spcPts val="0"/>
              </a:spcAft>
              <a:buSzPts val="2400"/>
              <a:buFont typeface="Times New Roman"/>
              <a:buAutoNum type="arabicParenR"/>
            </a:pPr>
            <a:r>
              <a:rPr lang="ru" sz="2400">
                <a:latin typeface="Times New Roman"/>
                <a:ea typeface="Times New Roman"/>
                <a:cs typeface="Times New Roman"/>
                <a:sym typeface="Times New Roman"/>
              </a:rPr>
              <a:t>Self- evaluation as a system of evaluation</a:t>
            </a:r>
            <a:endParaRPr sz="2400">
              <a:latin typeface="Times New Roman"/>
              <a:ea typeface="Times New Roman"/>
              <a:cs typeface="Times New Roman"/>
              <a:sym typeface="Times New Roman"/>
            </a:endParaRPr>
          </a:p>
          <a:p>
            <a:pPr marL="457200" lvl="0" indent="-381000" algn="just" rtl="0">
              <a:lnSpc>
                <a:spcPct val="115000"/>
              </a:lnSpc>
              <a:spcBef>
                <a:spcPts val="0"/>
              </a:spcBef>
              <a:spcAft>
                <a:spcPts val="0"/>
              </a:spcAft>
              <a:buSzPts val="2400"/>
              <a:buFont typeface="Times New Roman"/>
              <a:buAutoNum type="arabicParenR"/>
            </a:pPr>
            <a:r>
              <a:rPr lang="ru" sz="2400">
                <a:latin typeface="Times New Roman"/>
                <a:ea typeface="Times New Roman"/>
                <a:cs typeface="Times New Roman"/>
                <a:sym typeface="Times New Roman"/>
              </a:rPr>
              <a:t>European language portfolio about evaluation</a:t>
            </a:r>
            <a:endParaRPr sz="2400">
              <a:latin typeface="Times New Roman"/>
              <a:ea typeface="Times New Roman"/>
              <a:cs typeface="Times New Roman"/>
              <a:sym typeface="Times New Roman"/>
            </a:endParaRPr>
          </a:p>
        </p:txBody>
      </p:sp>
      <p:pic>
        <p:nvPicPr>
          <p:cNvPr id="72" name="Google Shape;72;p15"/>
          <p:cNvPicPr preferRelativeResize="0"/>
          <p:nvPr/>
        </p:nvPicPr>
        <p:blipFill rotWithShape="1">
          <a:blip r:embed="rId4">
            <a:alphaModFix/>
          </a:blip>
          <a:srcRect l="7608" r="6517"/>
          <a:stretch/>
        </p:blipFill>
        <p:spPr>
          <a:xfrm>
            <a:off x="6191250" y="1152525"/>
            <a:ext cx="3009900" cy="2838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2"/>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Self-evaluation as a system of evaluation</a:t>
            </a:r>
            <a:endParaRPr sz="2800" b="1">
              <a:latin typeface="Times New Roman"/>
              <a:ea typeface="Times New Roman"/>
              <a:cs typeface="Times New Roman"/>
              <a:sym typeface="Times New Roman"/>
            </a:endParaRPr>
          </a:p>
        </p:txBody>
      </p:sp>
      <p:pic>
        <p:nvPicPr>
          <p:cNvPr id="312" name="Google Shape;312;p42"/>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313" name="Google Shape;313;p42"/>
          <p:cNvSpPr txBox="1">
            <a:spLocks noGrp="1"/>
          </p:cNvSpPr>
          <p:nvPr>
            <p:ph type="ctrTitle"/>
          </p:nvPr>
        </p:nvSpPr>
        <p:spPr>
          <a:xfrm>
            <a:off x="228600" y="904063"/>
            <a:ext cx="5168100" cy="35469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r>
              <a:rPr lang="ru" sz="1900" b="1">
                <a:latin typeface="Times New Roman"/>
                <a:ea typeface="Times New Roman"/>
                <a:cs typeface="Times New Roman"/>
                <a:sym typeface="Times New Roman"/>
              </a:rPr>
              <a:t>What is Self-Assessment?</a:t>
            </a:r>
            <a:endParaRPr sz="1900" b="1">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ru" sz="1900" b="1">
                <a:latin typeface="Times New Roman"/>
                <a:ea typeface="Times New Roman"/>
                <a:cs typeface="Times New Roman"/>
                <a:sym typeface="Times New Roman"/>
              </a:rPr>
              <a:t>Brown and Harris </a:t>
            </a:r>
            <a:r>
              <a:rPr lang="ru" sz="1900">
                <a:latin typeface="Times New Roman"/>
                <a:ea typeface="Times New Roman"/>
                <a:cs typeface="Times New Roman"/>
                <a:sym typeface="Times New Roman"/>
              </a:rPr>
              <a:t>(2013) defined self-assessment in the K-16 context as a </a:t>
            </a:r>
            <a:r>
              <a:rPr lang="ru" sz="1900" b="1">
                <a:latin typeface="Times New Roman"/>
                <a:ea typeface="Times New Roman"/>
                <a:cs typeface="Times New Roman"/>
                <a:sym typeface="Times New Roman"/>
              </a:rPr>
              <a:t>“descriptive and evaluative act carried out by the student concerning his or her own work and academic abilities”. </a:t>
            </a:r>
            <a:endParaRPr sz="1900" b="1">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ru" sz="1900">
                <a:latin typeface="Times New Roman"/>
                <a:ea typeface="Times New Roman"/>
                <a:cs typeface="Times New Roman"/>
                <a:sym typeface="Times New Roman"/>
              </a:rPr>
              <a:t>Self-assessment is often (implicitly or otherwise) conceptualized as </a:t>
            </a:r>
            <a:r>
              <a:rPr lang="ru" sz="1900" b="1">
                <a:latin typeface="Times New Roman"/>
                <a:ea typeface="Times New Roman"/>
                <a:cs typeface="Times New Roman"/>
                <a:sym typeface="Times New Roman"/>
              </a:rPr>
              <a:t>a personal, unguided reflection on performance for the purposes of generating an individually derived summary of one's own level of knowledge, skill, and understanding in a particular area. </a:t>
            </a:r>
            <a:endParaRPr sz="1900" b="1">
              <a:latin typeface="Times New Roman"/>
              <a:ea typeface="Times New Roman"/>
              <a:cs typeface="Times New Roman"/>
              <a:sym typeface="Times New Roman"/>
            </a:endParaRPr>
          </a:p>
        </p:txBody>
      </p:sp>
      <p:pic>
        <p:nvPicPr>
          <p:cNvPr id="314" name="Google Shape;314;p42"/>
          <p:cNvPicPr preferRelativeResize="0"/>
          <p:nvPr/>
        </p:nvPicPr>
        <p:blipFill>
          <a:blip r:embed="rId4">
            <a:alphaModFix/>
          </a:blip>
          <a:stretch>
            <a:fillRect/>
          </a:stretch>
        </p:blipFill>
        <p:spPr>
          <a:xfrm>
            <a:off x="5464000" y="1710350"/>
            <a:ext cx="3603800" cy="23856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3"/>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Self-evaluation as a system of evaluation</a:t>
            </a:r>
            <a:endParaRPr sz="2800" b="1">
              <a:latin typeface="Times New Roman"/>
              <a:ea typeface="Times New Roman"/>
              <a:cs typeface="Times New Roman"/>
              <a:sym typeface="Times New Roman"/>
            </a:endParaRPr>
          </a:p>
        </p:txBody>
      </p:sp>
      <p:pic>
        <p:nvPicPr>
          <p:cNvPr id="320" name="Google Shape;320;p43"/>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321" name="Google Shape;321;p43"/>
          <p:cNvSpPr txBox="1">
            <a:spLocks noGrp="1"/>
          </p:cNvSpPr>
          <p:nvPr>
            <p:ph type="ctrTitle"/>
          </p:nvPr>
        </p:nvSpPr>
        <p:spPr>
          <a:xfrm>
            <a:off x="206566" y="815928"/>
            <a:ext cx="8485200" cy="35469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r>
              <a:rPr lang="ru" sz="2000" dirty="0">
                <a:latin typeface="Times New Roman"/>
                <a:ea typeface="Times New Roman"/>
                <a:cs typeface="Times New Roman"/>
                <a:sym typeface="Times New Roman"/>
              </a:rPr>
              <a:t>Student self-assessment occurs when learners assess their own performance. </a:t>
            </a:r>
            <a:r>
              <a:rPr lang="ru" sz="2000" b="1" dirty="0">
                <a:latin typeface="Times New Roman"/>
                <a:ea typeface="Times New Roman"/>
                <a:cs typeface="Times New Roman"/>
                <a:sym typeface="Times New Roman"/>
              </a:rPr>
              <a:t>With practice, they learn to:</a:t>
            </a:r>
            <a:endParaRPr sz="2000" b="1" dirty="0">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ru" sz="2000" b="1" dirty="0">
                <a:latin typeface="Times New Roman"/>
                <a:ea typeface="Times New Roman"/>
                <a:cs typeface="Times New Roman"/>
                <a:sym typeface="Times New Roman"/>
              </a:rPr>
              <a:t>1) objectively reflect on and critically evaluate their own progress and skill development</a:t>
            </a:r>
            <a:endParaRPr sz="2000" b="1" dirty="0">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ru" sz="2000" b="1" dirty="0">
                <a:latin typeface="Times New Roman"/>
                <a:ea typeface="Times New Roman"/>
                <a:cs typeface="Times New Roman"/>
                <a:sym typeface="Times New Roman"/>
              </a:rPr>
              <a:t>2) identify gaps in their understanding and capabilities</a:t>
            </a:r>
            <a:endParaRPr sz="2000" b="1" dirty="0">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ru" sz="2000" b="1" dirty="0">
                <a:latin typeface="Times New Roman"/>
                <a:ea typeface="Times New Roman"/>
                <a:cs typeface="Times New Roman"/>
                <a:sym typeface="Times New Roman"/>
              </a:rPr>
              <a:t>3) discern how to improve their performance</a:t>
            </a:r>
            <a:endParaRPr sz="2000" b="1" dirty="0">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ru" sz="2000" b="1" dirty="0">
                <a:latin typeface="Times New Roman"/>
                <a:ea typeface="Times New Roman"/>
                <a:cs typeface="Times New Roman"/>
                <a:sym typeface="Times New Roman"/>
              </a:rPr>
              <a:t>4) learn independently and think critically. </a:t>
            </a:r>
            <a:endParaRPr sz="2000" b="1" dirty="0">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ru" sz="2000" dirty="0">
                <a:latin typeface="Times New Roman"/>
                <a:ea typeface="Times New Roman"/>
                <a:cs typeface="Times New Roman"/>
                <a:sym typeface="Times New Roman"/>
              </a:rPr>
              <a:t>Use self-assessment to develop the learning skills students will need for professional competence, and to make them aware of and </a:t>
            </a:r>
            <a:r>
              <a:rPr lang="ru" sz="2000" b="1" dirty="0">
                <a:latin typeface="Times New Roman"/>
                <a:ea typeface="Times New Roman"/>
                <a:cs typeface="Times New Roman"/>
                <a:sym typeface="Times New Roman"/>
              </a:rPr>
              <a:t>more responsible for their own learning processes. </a:t>
            </a:r>
            <a:endParaRPr sz="2000" b="1" dirty="0">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4"/>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Self-evaluation as a system of evaluation</a:t>
            </a:r>
            <a:endParaRPr sz="2800" b="1">
              <a:latin typeface="Times New Roman"/>
              <a:ea typeface="Times New Roman"/>
              <a:cs typeface="Times New Roman"/>
              <a:sym typeface="Times New Roman"/>
            </a:endParaRPr>
          </a:p>
        </p:txBody>
      </p:sp>
      <p:pic>
        <p:nvPicPr>
          <p:cNvPr id="327" name="Google Shape;327;p44"/>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328" name="Google Shape;328;p44"/>
          <p:cNvSpPr txBox="1">
            <a:spLocks noGrp="1"/>
          </p:cNvSpPr>
          <p:nvPr>
            <p:ph type="ctrTitle"/>
          </p:nvPr>
        </p:nvSpPr>
        <p:spPr>
          <a:xfrm>
            <a:off x="228600" y="915080"/>
            <a:ext cx="8485200" cy="8157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r>
              <a:rPr lang="ru" sz="2000" dirty="0">
                <a:latin typeface="Times New Roman"/>
                <a:ea typeface="Times New Roman"/>
                <a:cs typeface="Times New Roman"/>
                <a:sym typeface="Times New Roman"/>
              </a:rPr>
              <a:t>Sometimes teachers use self-assessment and peer assessment together. For example, they might require students to use a rubric to critique the work of their peers, and then to apply the same criteria to their own work.  </a:t>
            </a:r>
            <a:endParaRPr sz="2000" dirty="0">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endParaRPr sz="2000" dirty="0">
              <a:latin typeface="Times New Roman"/>
              <a:ea typeface="Times New Roman"/>
              <a:cs typeface="Times New Roman"/>
              <a:sym typeface="Times New Roman"/>
            </a:endParaRPr>
          </a:p>
        </p:txBody>
      </p:sp>
      <p:pic>
        <p:nvPicPr>
          <p:cNvPr id="329" name="Google Shape;329;p44"/>
          <p:cNvPicPr preferRelativeResize="0"/>
          <p:nvPr/>
        </p:nvPicPr>
        <p:blipFill rotWithShape="1">
          <a:blip r:embed="rId4">
            <a:alphaModFix/>
          </a:blip>
          <a:srcRect l="5172" r="1795"/>
          <a:stretch/>
        </p:blipFill>
        <p:spPr>
          <a:xfrm>
            <a:off x="228600" y="2228873"/>
            <a:ext cx="8787475" cy="1444275"/>
          </a:xfrm>
          <a:prstGeom prst="rect">
            <a:avLst/>
          </a:prstGeom>
          <a:noFill/>
          <a:ln>
            <a:noFill/>
          </a:ln>
        </p:spPr>
      </p:pic>
      <p:sp>
        <p:nvSpPr>
          <p:cNvPr id="330" name="Google Shape;330;p44"/>
          <p:cNvSpPr txBox="1">
            <a:spLocks noGrp="1"/>
          </p:cNvSpPr>
          <p:nvPr>
            <p:ph type="ctrTitle"/>
          </p:nvPr>
        </p:nvSpPr>
        <p:spPr>
          <a:xfrm>
            <a:off x="340416" y="3695117"/>
            <a:ext cx="8485200" cy="8157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r>
              <a:rPr lang="ru" sz="2000" dirty="0">
                <a:latin typeface="Times New Roman"/>
                <a:ea typeface="Times New Roman"/>
                <a:cs typeface="Times New Roman"/>
                <a:sym typeface="Times New Roman"/>
              </a:rPr>
              <a:t>Self-assessment can take many forms, for example, </a:t>
            </a:r>
            <a:r>
              <a:rPr lang="ru" sz="2000" b="1" dirty="0">
                <a:latin typeface="Times New Roman"/>
                <a:ea typeface="Times New Roman"/>
                <a:cs typeface="Times New Roman"/>
                <a:sym typeface="Times New Roman"/>
              </a:rPr>
              <a:t>SWOT analysis </a:t>
            </a:r>
            <a:r>
              <a:rPr lang="ru" sz="2000" dirty="0">
                <a:latin typeface="Times New Roman"/>
                <a:ea typeface="Times New Roman"/>
                <a:cs typeface="Times New Roman"/>
                <a:sym typeface="Times New Roman"/>
              </a:rPr>
              <a:t>or students can be given the marking scheme and asked to correct their own work.  Students can also use </a:t>
            </a:r>
            <a:r>
              <a:rPr lang="ru" sz="2000" b="1" dirty="0">
                <a:latin typeface="Times New Roman"/>
                <a:ea typeface="Times New Roman"/>
                <a:cs typeface="Times New Roman"/>
                <a:sym typeface="Times New Roman"/>
              </a:rPr>
              <a:t>reflecting journals, ‘I can’ statements, portfolios,</a:t>
            </a:r>
            <a:r>
              <a:rPr lang="ru" sz="2000" dirty="0">
                <a:latin typeface="Times New Roman"/>
                <a:ea typeface="Times New Roman"/>
                <a:cs typeface="Times New Roman"/>
                <a:sym typeface="Times New Roman"/>
              </a:rPr>
              <a:t> etc. </a:t>
            </a:r>
            <a:endParaRPr sz="2000" dirty="0">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5"/>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Self-evaluation as a system of evaluation</a:t>
            </a:r>
            <a:endParaRPr sz="2800" b="1">
              <a:latin typeface="Times New Roman"/>
              <a:ea typeface="Times New Roman"/>
              <a:cs typeface="Times New Roman"/>
              <a:sym typeface="Times New Roman"/>
            </a:endParaRPr>
          </a:p>
        </p:txBody>
      </p:sp>
      <p:pic>
        <p:nvPicPr>
          <p:cNvPr id="336" name="Google Shape;336;p45"/>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337" name="Google Shape;337;p45"/>
          <p:cNvSpPr txBox="1">
            <a:spLocks noGrp="1"/>
          </p:cNvSpPr>
          <p:nvPr>
            <p:ph type="ctrTitle"/>
          </p:nvPr>
        </p:nvSpPr>
        <p:spPr>
          <a:xfrm>
            <a:off x="228600" y="837961"/>
            <a:ext cx="8485200" cy="28833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ru" sz="2000" dirty="0">
                <a:latin typeface="Times New Roman"/>
                <a:ea typeface="Times New Roman"/>
                <a:cs typeface="Times New Roman"/>
                <a:sym typeface="Times New Roman"/>
              </a:rPr>
              <a:t>Race (2001) suggests structuring the self-assessment by prompting students;  for example, by asking them:</a:t>
            </a:r>
            <a:endParaRPr sz="2000" dirty="0">
              <a:latin typeface="Times New Roman"/>
              <a:ea typeface="Times New Roman"/>
              <a:cs typeface="Times New Roman"/>
              <a:sym typeface="Times New Roman"/>
            </a:endParaRPr>
          </a:p>
          <a:p>
            <a:pPr marL="914400" lvl="0" indent="-228600" algn="just" rtl="0">
              <a:lnSpc>
                <a:spcPct val="115000"/>
              </a:lnSpc>
              <a:spcBef>
                <a:spcPts val="0"/>
              </a:spcBef>
              <a:spcAft>
                <a:spcPts val="0"/>
              </a:spcAft>
              <a:buNone/>
            </a:pPr>
            <a:r>
              <a:rPr lang="ru" sz="2000" dirty="0">
                <a:latin typeface="Times New Roman"/>
                <a:ea typeface="Times New Roman"/>
                <a:cs typeface="Times New Roman"/>
                <a:sym typeface="Times New Roman"/>
              </a:rPr>
              <a:t>1)	What do you think is a fair grade for the work you have handed in, and why do you think so?</a:t>
            </a:r>
            <a:endParaRPr sz="2000" dirty="0">
              <a:latin typeface="Times New Roman"/>
              <a:ea typeface="Times New Roman"/>
              <a:cs typeface="Times New Roman"/>
              <a:sym typeface="Times New Roman"/>
            </a:endParaRPr>
          </a:p>
          <a:p>
            <a:pPr marL="914400" lvl="0" indent="-228600" algn="just" rtl="0">
              <a:lnSpc>
                <a:spcPct val="115000"/>
              </a:lnSpc>
              <a:spcBef>
                <a:spcPts val="0"/>
              </a:spcBef>
              <a:spcAft>
                <a:spcPts val="0"/>
              </a:spcAft>
              <a:buNone/>
            </a:pPr>
            <a:r>
              <a:rPr lang="ru" sz="2000" dirty="0">
                <a:latin typeface="Times New Roman"/>
                <a:ea typeface="Times New Roman"/>
                <a:cs typeface="Times New Roman"/>
                <a:sym typeface="Times New Roman"/>
              </a:rPr>
              <a:t>2)	What did you do best in this assessment task?</a:t>
            </a:r>
            <a:endParaRPr sz="2000" dirty="0">
              <a:latin typeface="Times New Roman"/>
              <a:ea typeface="Times New Roman"/>
              <a:cs typeface="Times New Roman"/>
              <a:sym typeface="Times New Roman"/>
            </a:endParaRPr>
          </a:p>
          <a:p>
            <a:pPr marL="914400" lvl="0" indent="-228600" algn="just" rtl="0">
              <a:lnSpc>
                <a:spcPct val="115000"/>
              </a:lnSpc>
              <a:spcBef>
                <a:spcPts val="0"/>
              </a:spcBef>
              <a:spcAft>
                <a:spcPts val="0"/>
              </a:spcAft>
              <a:buNone/>
            </a:pPr>
            <a:r>
              <a:rPr lang="ru" sz="2000" dirty="0">
                <a:latin typeface="Times New Roman"/>
                <a:ea typeface="Times New Roman"/>
                <a:cs typeface="Times New Roman"/>
                <a:sym typeface="Times New Roman"/>
              </a:rPr>
              <a:t>3)	What did you do least well in this assessment task?</a:t>
            </a:r>
            <a:endParaRPr sz="2000" dirty="0">
              <a:latin typeface="Times New Roman"/>
              <a:ea typeface="Times New Roman"/>
              <a:cs typeface="Times New Roman"/>
              <a:sym typeface="Times New Roman"/>
            </a:endParaRPr>
          </a:p>
          <a:p>
            <a:pPr marL="914400" lvl="0" indent="-228600" algn="just" rtl="0">
              <a:lnSpc>
                <a:spcPct val="115000"/>
              </a:lnSpc>
              <a:spcBef>
                <a:spcPts val="0"/>
              </a:spcBef>
              <a:spcAft>
                <a:spcPts val="0"/>
              </a:spcAft>
              <a:buNone/>
            </a:pPr>
            <a:r>
              <a:rPr lang="ru" sz="2000" dirty="0">
                <a:latin typeface="Times New Roman"/>
                <a:ea typeface="Times New Roman"/>
                <a:cs typeface="Times New Roman"/>
                <a:sym typeface="Times New Roman"/>
              </a:rPr>
              <a:t>4)	What did you find was the hardest part?</a:t>
            </a:r>
            <a:endParaRPr sz="2000" dirty="0">
              <a:latin typeface="Times New Roman"/>
              <a:ea typeface="Times New Roman"/>
              <a:cs typeface="Times New Roman"/>
              <a:sym typeface="Times New Roman"/>
            </a:endParaRPr>
          </a:p>
          <a:p>
            <a:pPr marL="914400" lvl="0" indent="-228600" algn="just" rtl="0">
              <a:lnSpc>
                <a:spcPct val="115000"/>
              </a:lnSpc>
              <a:spcBef>
                <a:spcPts val="0"/>
              </a:spcBef>
              <a:spcAft>
                <a:spcPts val="0"/>
              </a:spcAft>
              <a:buNone/>
            </a:pPr>
            <a:r>
              <a:rPr lang="ru" sz="2000" dirty="0">
                <a:latin typeface="Times New Roman"/>
                <a:ea typeface="Times New Roman"/>
                <a:cs typeface="Times New Roman"/>
                <a:sym typeface="Times New Roman"/>
              </a:rPr>
              <a:t>5)	What was the most important thing you learned in doing this assessment task?</a:t>
            </a:r>
            <a:endParaRPr sz="2000" dirty="0">
              <a:latin typeface="Times New Roman"/>
              <a:ea typeface="Times New Roman"/>
              <a:cs typeface="Times New Roman"/>
              <a:sym typeface="Times New Roman"/>
            </a:endParaRPr>
          </a:p>
          <a:p>
            <a:pPr marL="914400" lvl="0" indent="-228600" algn="just" rtl="0">
              <a:lnSpc>
                <a:spcPct val="115000"/>
              </a:lnSpc>
              <a:spcBef>
                <a:spcPts val="0"/>
              </a:spcBef>
              <a:spcAft>
                <a:spcPts val="0"/>
              </a:spcAft>
              <a:buNone/>
            </a:pPr>
            <a:r>
              <a:rPr lang="ru" sz="2000" dirty="0">
                <a:latin typeface="Times New Roman"/>
                <a:ea typeface="Times New Roman"/>
                <a:cs typeface="Times New Roman"/>
                <a:sym typeface="Times New Roman"/>
              </a:rPr>
              <a:t>6)	If you had more time to complete the task, what (if anything) would you change, and why?</a:t>
            </a:r>
            <a:endParaRPr sz="2000" dirty="0">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6"/>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Self-evaluation as a system of evaluation</a:t>
            </a:r>
            <a:endParaRPr sz="2800" b="1">
              <a:latin typeface="Times New Roman"/>
              <a:ea typeface="Times New Roman"/>
              <a:cs typeface="Times New Roman"/>
              <a:sym typeface="Times New Roman"/>
            </a:endParaRPr>
          </a:p>
        </p:txBody>
      </p:sp>
      <p:pic>
        <p:nvPicPr>
          <p:cNvPr id="343" name="Google Shape;343;p46"/>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344" name="Google Shape;344;p46"/>
          <p:cNvSpPr txBox="1">
            <a:spLocks noGrp="1"/>
          </p:cNvSpPr>
          <p:nvPr>
            <p:ph type="ctrTitle"/>
          </p:nvPr>
        </p:nvSpPr>
        <p:spPr>
          <a:xfrm>
            <a:off x="228600" y="804910"/>
            <a:ext cx="8485200" cy="28833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r>
              <a:rPr lang="ru" sz="1900" b="1" dirty="0">
                <a:latin typeface="Times New Roman"/>
                <a:ea typeface="Times New Roman"/>
                <a:cs typeface="Times New Roman"/>
                <a:sym typeface="Times New Roman"/>
              </a:rPr>
              <a:t>Recommendations for the teachers on how to practice self-assessment in the classroom:</a:t>
            </a:r>
            <a:endParaRPr sz="1900" b="1" dirty="0">
              <a:latin typeface="Times New Roman"/>
              <a:ea typeface="Times New Roman"/>
              <a:cs typeface="Times New Roman"/>
              <a:sym typeface="Times New Roman"/>
            </a:endParaRPr>
          </a:p>
          <a:p>
            <a:pPr marL="457200" lvl="0" indent="-349250" algn="just" rtl="0">
              <a:lnSpc>
                <a:spcPct val="100000"/>
              </a:lnSpc>
              <a:spcBef>
                <a:spcPts val="1200"/>
              </a:spcBef>
              <a:spcAft>
                <a:spcPts val="0"/>
              </a:spcAft>
              <a:buSzPts val="1900"/>
              <a:buFont typeface="Times New Roman"/>
              <a:buChar char="●"/>
            </a:pPr>
            <a:r>
              <a:rPr lang="ru" sz="1900" dirty="0">
                <a:latin typeface="Times New Roman"/>
                <a:ea typeface="Times New Roman"/>
                <a:cs typeface="Times New Roman"/>
                <a:sym typeface="Times New Roman"/>
              </a:rPr>
              <a:t>Provide opportunities for students to self-assess at all stages of the learning process.</a:t>
            </a:r>
            <a:endParaRPr sz="1900" dirty="0">
              <a:latin typeface="Times New Roman"/>
              <a:ea typeface="Times New Roman"/>
              <a:cs typeface="Times New Roman"/>
              <a:sym typeface="Times New Roman"/>
            </a:endParaRPr>
          </a:p>
          <a:p>
            <a:pPr marL="457200" lvl="0" indent="-349250" algn="just" rtl="0">
              <a:lnSpc>
                <a:spcPct val="100000"/>
              </a:lnSpc>
              <a:spcBef>
                <a:spcPts val="0"/>
              </a:spcBef>
              <a:spcAft>
                <a:spcPts val="0"/>
              </a:spcAft>
              <a:buSzPts val="1900"/>
              <a:buFont typeface="Times New Roman"/>
              <a:buChar char="●"/>
            </a:pPr>
            <a:r>
              <a:rPr lang="ru" sz="1900" dirty="0">
                <a:latin typeface="Times New Roman"/>
                <a:ea typeface="Times New Roman"/>
                <a:cs typeface="Times New Roman"/>
                <a:sym typeface="Times New Roman"/>
              </a:rPr>
              <a:t>Make self-assessment a regular part of what students do during and after learning.</a:t>
            </a:r>
            <a:endParaRPr sz="1900" dirty="0">
              <a:latin typeface="Times New Roman"/>
              <a:ea typeface="Times New Roman"/>
              <a:cs typeface="Times New Roman"/>
              <a:sym typeface="Times New Roman"/>
            </a:endParaRPr>
          </a:p>
          <a:p>
            <a:pPr marL="457200" lvl="0" indent="-349250" algn="just" rtl="0">
              <a:lnSpc>
                <a:spcPct val="100000"/>
              </a:lnSpc>
              <a:spcBef>
                <a:spcPts val="0"/>
              </a:spcBef>
              <a:spcAft>
                <a:spcPts val="0"/>
              </a:spcAft>
              <a:buSzPts val="1900"/>
              <a:buFont typeface="Times New Roman"/>
              <a:buChar char="●"/>
            </a:pPr>
            <a:r>
              <a:rPr lang="ru" sz="1900" dirty="0">
                <a:latin typeface="Times New Roman"/>
                <a:ea typeface="Times New Roman"/>
                <a:cs typeface="Times New Roman"/>
                <a:sym typeface="Times New Roman"/>
              </a:rPr>
              <a:t>Ensure students understand that self-assessment is about learning and improvement, not being right or wrong.</a:t>
            </a:r>
            <a:endParaRPr sz="1900" dirty="0">
              <a:latin typeface="Times New Roman"/>
              <a:ea typeface="Times New Roman"/>
              <a:cs typeface="Times New Roman"/>
              <a:sym typeface="Times New Roman"/>
            </a:endParaRPr>
          </a:p>
          <a:p>
            <a:pPr marL="457200" lvl="0" indent="-349250" algn="just" rtl="0">
              <a:lnSpc>
                <a:spcPct val="100000"/>
              </a:lnSpc>
              <a:spcBef>
                <a:spcPts val="0"/>
              </a:spcBef>
              <a:spcAft>
                <a:spcPts val="0"/>
              </a:spcAft>
              <a:buSzPts val="1900"/>
              <a:buFont typeface="Times New Roman"/>
              <a:buChar char="●"/>
            </a:pPr>
            <a:r>
              <a:rPr lang="ru" sz="1900" dirty="0">
                <a:latin typeface="Times New Roman"/>
                <a:ea typeface="Times New Roman"/>
                <a:cs typeface="Times New Roman"/>
                <a:sym typeface="Times New Roman"/>
              </a:rPr>
              <a:t>Explicitly teach, model and scaffold self-assessment.</a:t>
            </a:r>
            <a:endParaRPr sz="1900" dirty="0">
              <a:latin typeface="Times New Roman"/>
              <a:ea typeface="Times New Roman"/>
              <a:cs typeface="Times New Roman"/>
              <a:sym typeface="Times New Roman"/>
            </a:endParaRPr>
          </a:p>
          <a:p>
            <a:pPr marL="457200" lvl="0" indent="-349250" algn="just" rtl="0">
              <a:lnSpc>
                <a:spcPct val="100000"/>
              </a:lnSpc>
              <a:spcBef>
                <a:spcPts val="0"/>
              </a:spcBef>
              <a:spcAft>
                <a:spcPts val="0"/>
              </a:spcAft>
              <a:buSzPts val="1900"/>
              <a:buFont typeface="Times New Roman"/>
              <a:buChar char="●"/>
            </a:pPr>
            <a:r>
              <a:rPr lang="ru" sz="1900" dirty="0">
                <a:latin typeface="Times New Roman"/>
                <a:ea typeface="Times New Roman"/>
                <a:cs typeface="Times New Roman"/>
                <a:sym typeface="Times New Roman"/>
              </a:rPr>
              <a:t>Use a range of techniques and tools to enable students to gradually take increasing responsibility for their own learning and progress.</a:t>
            </a:r>
            <a:endParaRPr sz="1900" dirty="0">
              <a:latin typeface="Times New Roman"/>
              <a:ea typeface="Times New Roman"/>
              <a:cs typeface="Times New Roman"/>
              <a:sym typeface="Times New Roman"/>
            </a:endParaRPr>
          </a:p>
          <a:p>
            <a:pPr marL="457200" lvl="0" indent="-349250" algn="just" rtl="0">
              <a:lnSpc>
                <a:spcPct val="100000"/>
              </a:lnSpc>
              <a:spcBef>
                <a:spcPts val="0"/>
              </a:spcBef>
              <a:spcAft>
                <a:spcPts val="0"/>
              </a:spcAft>
              <a:buSzPts val="1900"/>
              <a:buFont typeface="Times New Roman"/>
              <a:buChar char="●"/>
            </a:pPr>
            <a:r>
              <a:rPr lang="ru" sz="1900" dirty="0">
                <a:latin typeface="Times New Roman"/>
                <a:ea typeface="Times New Roman"/>
                <a:cs typeface="Times New Roman"/>
                <a:sym typeface="Times New Roman"/>
              </a:rPr>
              <a:t>Teach students the language of self-assessment, such as evaluation, reflection, goal-setting and targets.</a:t>
            </a:r>
            <a:endParaRPr sz="1900" dirty="0">
              <a:latin typeface="Times New Roman"/>
              <a:ea typeface="Times New Roman"/>
              <a:cs typeface="Times New Roman"/>
              <a:sym typeface="Times New Roman"/>
            </a:endParaRPr>
          </a:p>
          <a:p>
            <a:pPr marL="685800" lvl="0" indent="0" algn="just" rtl="0">
              <a:lnSpc>
                <a:spcPct val="100000"/>
              </a:lnSpc>
              <a:spcBef>
                <a:spcPts val="0"/>
              </a:spcBef>
              <a:spcAft>
                <a:spcPts val="0"/>
              </a:spcAft>
              <a:buNone/>
            </a:pPr>
            <a:endParaRPr sz="1900" dirty="0">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7"/>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Self-evaluation as a system of evaluation</a:t>
            </a:r>
            <a:endParaRPr sz="2800" b="1">
              <a:latin typeface="Times New Roman"/>
              <a:ea typeface="Times New Roman"/>
              <a:cs typeface="Times New Roman"/>
              <a:sym typeface="Times New Roman"/>
            </a:endParaRPr>
          </a:p>
        </p:txBody>
      </p:sp>
      <p:pic>
        <p:nvPicPr>
          <p:cNvPr id="350" name="Google Shape;350;p47"/>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351" name="Google Shape;351;p47"/>
          <p:cNvSpPr txBox="1">
            <a:spLocks noGrp="1"/>
          </p:cNvSpPr>
          <p:nvPr>
            <p:ph type="ctrTitle"/>
          </p:nvPr>
        </p:nvSpPr>
        <p:spPr>
          <a:xfrm>
            <a:off x="228600" y="1025250"/>
            <a:ext cx="8485200" cy="31881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r>
              <a:rPr lang="ru" sz="2000" b="1">
                <a:latin typeface="Times New Roman"/>
                <a:ea typeface="Times New Roman"/>
                <a:cs typeface="Times New Roman"/>
                <a:sym typeface="Times New Roman"/>
              </a:rPr>
              <a:t>Self-assessment in the classroom:</a:t>
            </a:r>
            <a:endParaRPr sz="2000" b="1">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ru" sz="2000">
                <a:latin typeface="Times New Roman"/>
                <a:ea typeface="Times New Roman"/>
                <a:cs typeface="Times New Roman"/>
                <a:sym typeface="Times New Roman"/>
              </a:rPr>
              <a:t>1)    Ask students to highlight the best section of their work and explain why they think it’s good.</a:t>
            </a:r>
            <a:endParaRPr sz="20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2000">
                <a:latin typeface="Times New Roman"/>
                <a:ea typeface="Times New Roman"/>
                <a:cs typeface="Times New Roman"/>
                <a:sym typeface="Times New Roman"/>
              </a:rPr>
              <a:t>2)    Have students identify where they have met each of the success criteria.</a:t>
            </a:r>
            <a:endParaRPr sz="20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2000">
                <a:latin typeface="Times New Roman"/>
                <a:ea typeface="Times New Roman"/>
                <a:cs typeface="Times New Roman"/>
                <a:sym typeface="Times New Roman"/>
              </a:rPr>
              <a:t>3)    Ask students to highlight the sentence/section of their work that they are most pleased with.</a:t>
            </a:r>
            <a:endParaRPr sz="20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2000">
                <a:latin typeface="Times New Roman"/>
                <a:ea typeface="Times New Roman"/>
                <a:cs typeface="Times New Roman"/>
                <a:sym typeface="Times New Roman"/>
              </a:rPr>
              <a:t>4)    Ask students to write one question they would like you to answer in your feedback.</a:t>
            </a:r>
            <a:endParaRPr sz="20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2000">
                <a:latin typeface="Times New Roman"/>
                <a:ea typeface="Times New Roman"/>
                <a:cs typeface="Times New Roman"/>
                <a:sym typeface="Times New Roman"/>
              </a:rPr>
              <a:t>5)    Include some reflection time at the end of the lesson. Teach students how to reflect on their learning.</a:t>
            </a:r>
            <a:endParaRPr sz="2000">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8"/>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Self-evaluation as a system of evaluation</a:t>
            </a:r>
            <a:endParaRPr sz="2800" b="1">
              <a:latin typeface="Times New Roman"/>
              <a:ea typeface="Times New Roman"/>
              <a:cs typeface="Times New Roman"/>
              <a:sym typeface="Times New Roman"/>
            </a:endParaRPr>
          </a:p>
        </p:txBody>
      </p:sp>
      <p:pic>
        <p:nvPicPr>
          <p:cNvPr id="357" name="Google Shape;357;p48"/>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358" name="Google Shape;358;p48"/>
          <p:cNvSpPr txBox="1">
            <a:spLocks noGrp="1"/>
          </p:cNvSpPr>
          <p:nvPr>
            <p:ph type="ctrTitle"/>
          </p:nvPr>
        </p:nvSpPr>
        <p:spPr>
          <a:xfrm>
            <a:off x="228600" y="1025250"/>
            <a:ext cx="8485200" cy="34749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r>
              <a:rPr lang="ru" sz="2000" b="1">
                <a:latin typeface="Times New Roman"/>
                <a:ea typeface="Times New Roman"/>
                <a:cs typeface="Times New Roman"/>
                <a:sym typeface="Times New Roman"/>
              </a:rPr>
              <a:t>Self-assessment in the classroom:</a:t>
            </a:r>
            <a:endParaRPr sz="2000" b="1">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20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2000">
                <a:latin typeface="Times New Roman"/>
                <a:ea typeface="Times New Roman"/>
                <a:cs typeface="Times New Roman"/>
                <a:sym typeface="Times New Roman"/>
              </a:rPr>
              <a:t>6)    Pause during the lesson and ask students to discuss how their learning is going. Experiment with using Thumbs up or Traffic lights.</a:t>
            </a:r>
            <a:endParaRPr sz="20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2000">
                <a:latin typeface="Times New Roman"/>
                <a:ea typeface="Times New Roman"/>
                <a:cs typeface="Times New Roman"/>
                <a:sym typeface="Times New Roman"/>
              </a:rPr>
              <a:t>7)    Provide some sentence starters and prompts to help students reflect and/or identify areas for improvement.</a:t>
            </a:r>
            <a:endParaRPr sz="20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2000">
                <a:latin typeface="Times New Roman"/>
                <a:ea typeface="Times New Roman"/>
                <a:cs typeface="Times New Roman"/>
                <a:sym typeface="Times New Roman"/>
              </a:rPr>
              <a:t>8)    Teach and model self-assessment.</a:t>
            </a:r>
            <a:endParaRPr sz="20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2000">
                <a:latin typeface="Times New Roman"/>
                <a:ea typeface="Times New Roman"/>
                <a:cs typeface="Times New Roman"/>
                <a:sym typeface="Times New Roman"/>
              </a:rPr>
              <a:t>9)    Provide exemplars so that students know what they’re aiming for.</a:t>
            </a:r>
            <a:endParaRPr sz="20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2000">
                <a:latin typeface="Times New Roman"/>
                <a:ea typeface="Times New Roman"/>
                <a:cs typeface="Times New Roman"/>
                <a:sym typeface="Times New Roman"/>
              </a:rPr>
              <a:t>10) Discuss and practice individual goal setting.</a:t>
            </a:r>
            <a:endParaRPr sz="2000">
              <a:latin typeface="Times New Roman"/>
              <a:ea typeface="Times New Roman"/>
              <a:cs typeface="Times New Roman"/>
              <a:sym typeface="Times New Roman"/>
            </a:endParaRPr>
          </a:p>
          <a:p>
            <a:pPr marL="0" lvl="0" indent="0" algn="just" rtl="0">
              <a:lnSpc>
                <a:spcPct val="100000"/>
              </a:lnSpc>
              <a:spcBef>
                <a:spcPts val="0"/>
              </a:spcBef>
              <a:spcAft>
                <a:spcPts val="0"/>
              </a:spcAft>
              <a:buNone/>
            </a:pPr>
            <a:r>
              <a:rPr lang="ru" sz="2000">
                <a:latin typeface="Times New Roman"/>
                <a:ea typeface="Times New Roman"/>
                <a:cs typeface="Times New Roman"/>
                <a:sym typeface="Times New Roman"/>
              </a:rPr>
              <a:t>11) Ask students to identify an area where they are uncertain or where they think they need help to improve.</a:t>
            </a:r>
            <a:endParaRPr sz="2000">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9"/>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Self-evaluation as a system of evaluation</a:t>
            </a:r>
            <a:endParaRPr sz="2800" b="1">
              <a:latin typeface="Times New Roman"/>
              <a:ea typeface="Times New Roman"/>
              <a:cs typeface="Times New Roman"/>
              <a:sym typeface="Times New Roman"/>
            </a:endParaRPr>
          </a:p>
        </p:txBody>
      </p:sp>
      <p:pic>
        <p:nvPicPr>
          <p:cNvPr id="364" name="Google Shape;364;p49"/>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365" name="Google Shape;365;p49"/>
          <p:cNvSpPr txBox="1">
            <a:spLocks noGrp="1"/>
          </p:cNvSpPr>
          <p:nvPr>
            <p:ph type="ctrTitle"/>
          </p:nvPr>
        </p:nvSpPr>
        <p:spPr>
          <a:xfrm>
            <a:off x="228600" y="1025250"/>
            <a:ext cx="8485200" cy="28833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r>
              <a:rPr lang="ru" sz="2000" b="1" dirty="0">
                <a:latin typeface="Times New Roman"/>
                <a:ea typeface="Times New Roman"/>
                <a:cs typeface="Times New Roman"/>
                <a:sym typeface="Times New Roman"/>
              </a:rPr>
              <a:t>Self-assessment in the classroom:</a:t>
            </a:r>
            <a:endParaRPr sz="2000" b="1" dirty="0">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2000" dirty="0">
              <a:latin typeface="Times New Roman"/>
              <a:ea typeface="Times New Roman"/>
              <a:cs typeface="Times New Roman"/>
              <a:sym typeface="Times New Roman"/>
            </a:endParaRPr>
          </a:p>
          <a:p>
            <a:pPr marL="457200" lvl="0" indent="0" algn="just" rtl="0">
              <a:lnSpc>
                <a:spcPct val="100000"/>
              </a:lnSpc>
              <a:spcBef>
                <a:spcPts val="0"/>
              </a:spcBef>
              <a:spcAft>
                <a:spcPts val="0"/>
              </a:spcAft>
              <a:buNone/>
            </a:pPr>
            <a:r>
              <a:rPr lang="ru" sz="2000" dirty="0">
                <a:latin typeface="Times New Roman"/>
                <a:ea typeface="Times New Roman"/>
                <a:cs typeface="Times New Roman"/>
                <a:sym typeface="Times New Roman"/>
              </a:rPr>
              <a:t>12) Design some self-assessment templates.</a:t>
            </a:r>
            <a:endParaRPr sz="2000" dirty="0">
              <a:latin typeface="Times New Roman"/>
              <a:ea typeface="Times New Roman"/>
              <a:cs typeface="Times New Roman"/>
              <a:sym typeface="Times New Roman"/>
            </a:endParaRPr>
          </a:p>
          <a:p>
            <a:pPr marL="457200" lvl="0" indent="0" algn="just" rtl="0">
              <a:lnSpc>
                <a:spcPct val="100000"/>
              </a:lnSpc>
              <a:spcBef>
                <a:spcPts val="0"/>
              </a:spcBef>
              <a:spcAft>
                <a:spcPts val="0"/>
              </a:spcAft>
              <a:buNone/>
            </a:pPr>
            <a:r>
              <a:rPr lang="ru" sz="2000" dirty="0">
                <a:latin typeface="Times New Roman"/>
                <a:ea typeface="Times New Roman"/>
                <a:cs typeface="Times New Roman"/>
                <a:sym typeface="Times New Roman"/>
              </a:rPr>
              <a:t>13) Introduce Exit cards where students write and submit answers to prompts such as:</a:t>
            </a:r>
            <a:endParaRPr sz="2000" dirty="0">
              <a:latin typeface="Times New Roman"/>
              <a:ea typeface="Times New Roman"/>
              <a:cs typeface="Times New Roman"/>
              <a:sym typeface="Times New Roman"/>
            </a:endParaRPr>
          </a:p>
          <a:p>
            <a:pPr marL="457200" lvl="0" indent="0" algn="just" rtl="0">
              <a:lnSpc>
                <a:spcPct val="100000"/>
              </a:lnSpc>
              <a:spcBef>
                <a:spcPts val="0"/>
              </a:spcBef>
              <a:spcAft>
                <a:spcPts val="0"/>
              </a:spcAft>
              <a:buNone/>
            </a:pPr>
            <a:r>
              <a:rPr lang="ru" sz="2000" dirty="0">
                <a:latin typeface="Times New Roman"/>
                <a:ea typeface="Times New Roman"/>
                <a:cs typeface="Times New Roman"/>
                <a:sym typeface="Times New Roman"/>
              </a:rPr>
              <a:t>a.  	What was the most important thing you learned today?</a:t>
            </a:r>
            <a:endParaRPr sz="2000" dirty="0">
              <a:latin typeface="Times New Roman"/>
              <a:ea typeface="Times New Roman"/>
              <a:cs typeface="Times New Roman"/>
              <a:sym typeface="Times New Roman"/>
            </a:endParaRPr>
          </a:p>
          <a:p>
            <a:pPr marL="457200" lvl="0" indent="0" algn="just" rtl="0">
              <a:lnSpc>
                <a:spcPct val="100000"/>
              </a:lnSpc>
              <a:spcBef>
                <a:spcPts val="0"/>
              </a:spcBef>
              <a:spcAft>
                <a:spcPts val="0"/>
              </a:spcAft>
              <a:buNone/>
            </a:pPr>
            <a:r>
              <a:rPr lang="ru" sz="2000" dirty="0">
                <a:latin typeface="Times New Roman"/>
                <a:ea typeface="Times New Roman"/>
                <a:cs typeface="Times New Roman"/>
                <a:sym typeface="Times New Roman"/>
              </a:rPr>
              <a:t>b. 	What questions do you still have?&lt;</a:t>
            </a:r>
            <a:endParaRPr sz="2000" dirty="0">
              <a:latin typeface="Times New Roman"/>
              <a:ea typeface="Times New Roman"/>
              <a:cs typeface="Times New Roman"/>
              <a:sym typeface="Times New Roman"/>
            </a:endParaRPr>
          </a:p>
          <a:p>
            <a:pPr marL="457200" lvl="0" indent="0" algn="just" rtl="0">
              <a:lnSpc>
                <a:spcPct val="100000"/>
              </a:lnSpc>
              <a:spcBef>
                <a:spcPts val="0"/>
              </a:spcBef>
              <a:spcAft>
                <a:spcPts val="0"/>
              </a:spcAft>
              <a:buNone/>
            </a:pPr>
            <a:r>
              <a:rPr lang="ru" sz="2000" dirty="0">
                <a:latin typeface="Times New Roman"/>
                <a:ea typeface="Times New Roman"/>
                <a:cs typeface="Times New Roman"/>
                <a:sym typeface="Times New Roman"/>
              </a:rPr>
              <a:t>c.  	Use 3,2,1 at the end of a lesson:</a:t>
            </a:r>
            <a:endParaRPr sz="2000" dirty="0">
              <a:latin typeface="Times New Roman"/>
              <a:ea typeface="Times New Roman"/>
              <a:cs typeface="Times New Roman"/>
              <a:sym typeface="Times New Roman"/>
            </a:endParaRPr>
          </a:p>
          <a:p>
            <a:pPr marL="457200" lvl="0" indent="0" algn="just" rtl="0">
              <a:lnSpc>
                <a:spcPct val="100000"/>
              </a:lnSpc>
              <a:spcBef>
                <a:spcPts val="0"/>
              </a:spcBef>
              <a:spcAft>
                <a:spcPts val="0"/>
              </a:spcAft>
              <a:buNone/>
            </a:pPr>
            <a:r>
              <a:rPr lang="ru" sz="2000" dirty="0">
                <a:latin typeface="Times New Roman"/>
                <a:ea typeface="Times New Roman"/>
                <a:cs typeface="Times New Roman"/>
                <a:sym typeface="Times New Roman"/>
              </a:rPr>
              <a:t>3 things I’ve learnt</a:t>
            </a:r>
            <a:endParaRPr sz="2000" dirty="0">
              <a:latin typeface="Times New Roman"/>
              <a:ea typeface="Times New Roman"/>
              <a:cs typeface="Times New Roman"/>
              <a:sym typeface="Times New Roman"/>
            </a:endParaRPr>
          </a:p>
          <a:p>
            <a:pPr marL="457200" lvl="0" indent="0" algn="just" rtl="0">
              <a:lnSpc>
                <a:spcPct val="100000"/>
              </a:lnSpc>
              <a:spcBef>
                <a:spcPts val="0"/>
              </a:spcBef>
              <a:spcAft>
                <a:spcPts val="0"/>
              </a:spcAft>
              <a:buNone/>
            </a:pPr>
            <a:r>
              <a:rPr lang="ru" sz="2000" dirty="0">
                <a:latin typeface="Times New Roman"/>
                <a:ea typeface="Times New Roman"/>
                <a:cs typeface="Times New Roman"/>
                <a:sym typeface="Times New Roman"/>
              </a:rPr>
              <a:t>2 questions I’ve got</a:t>
            </a:r>
            <a:endParaRPr sz="2000" dirty="0">
              <a:latin typeface="Times New Roman"/>
              <a:ea typeface="Times New Roman"/>
              <a:cs typeface="Times New Roman"/>
              <a:sym typeface="Times New Roman"/>
            </a:endParaRPr>
          </a:p>
          <a:p>
            <a:pPr marL="457200" lvl="0" indent="0" algn="just" rtl="0">
              <a:lnSpc>
                <a:spcPct val="100000"/>
              </a:lnSpc>
              <a:spcBef>
                <a:spcPts val="0"/>
              </a:spcBef>
              <a:spcAft>
                <a:spcPts val="0"/>
              </a:spcAft>
              <a:buNone/>
            </a:pPr>
            <a:r>
              <a:rPr lang="ru" sz="2000" dirty="0">
                <a:latin typeface="Times New Roman"/>
                <a:ea typeface="Times New Roman"/>
                <a:cs typeface="Times New Roman"/>
                <a:sym typeface="Times New Roman"/>
              </a:rPr>
              <a:t>1 insight I’ve had.</a:t>
            </a:r>
            <a:endParaRPr sz="2000" dirty="0">
              <a:latin typeface="Times New Roman"/>
              <a:ea typeface="Times New Roman"/>
              <a:cs typeface="Times New Roman"/>
              <a:sym typeface="Times New Roman"/>
            </a:endParaRPr>
          </a:p>
          <a:p>
            <a:pPr marL="457200" lvl="0" indent="0" algn="just" rtl="0">
              <a:lnSpc>
                <a:spcPct val="100000"/>
              </a:lnSpc>
              <a:spcBef>
                <a:spcPts val="0"/>
              </a:spcBef>
              <a:spcAft>
                <a:spcPts val="0"/>
              </a:spcAft>
              <a:buNone/>
            </a:pPr>
            <a:endParaRPr sz="2000" b="1" dirty="0">
              <a:latin typeface="Times New Roman"/>
              <a:ea typeface="Times New Roman"/>
              <a:cs typeface="Times New Roman"/>
              <a:sym typeface="Times New Roman"/>
            </a:endParaRPr>
          </a:p>
          <a:p>
            <a:pPr marL="685800" lvl="0" indent="0" algn="just" rtl="0">
              <a:lnSpc>
                <a:spcPct val="100000"/>
              </a:lnSpc>
              <a:spcBef>
                <a:spcPts val="0"/>
              </a:spcBef>
              <a:spcAft>
                <a:spcPts val="0"/>
              </a:spcAft>
              <a:buNone/>
            </a:pPr>
            <a:endParaRPr sz="2000" dirty="0">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0"/>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Self-evaluation as a system of evaluation</a:t>
            </a:r>
            <a:endParaRPr sz="2800" b="1">
              <a:latin typeface="Times New Roman"/>
              <a:ea typeface="Times New Roman"/>
              <a:cs typeface="Times New Roman"/>
              <a:sym typeface="Times New Roman"/>
            </a:endParaRPr>
          </a:p>
        </p:txBody>
      </p:sp>
      <p:pic>
        <p:nvPicPr>
          <p:cNvPr id="371" name="Google Shape;371;p50"/>
          <p:cNvPicPr preferRelativeResize="0"/>
          <p:nvPr/>
        </p:nvPicPr>
        <p:blipFill>
          <a:blip r:embed="rId3">
            <a:alphaModFix/>
          </a:blip>
          <a:stretch>
            <a:fillRect/>
          </a:stretch>
        </p:blipFill>
        <p:spPr>
          <a:xfrm>
            <a:off x="228599" y="0"/>
            <a:ext cx="1028700" cy="1025250"/>
          </a:xfrm>
          <a:prstGeom prst="rect">
            <a:avLst/>
          </a:prstGeom>
          <a:noFill/>
          <a:ln>
            <a:noFill/>
          </a:ln>
        </p:spPr>
      </p:pic>
      <p:graphicFrame>
        <p:nvGraphicFramePr>
          <p:cNvPr id="372" name="Google Shape;372;p50"/>
          <p:cNvGraphicFramePr/>
          <p:nvPr/>
        </p:nvGraphicFramePr>
        <p:xfrm>
          <a:off x="430300" y="1120575"/>
          <a:ext cx="8545600" cy="3794325"/>
        </p:xfrm>
        <a:graphic>
          <a:graphicData uri="http://schemas.openxmlformats.org/drawingml/2006/table">
            <a:tbl>
              <a:tblPr>
                <a:solidFill>
                  <a:srgbClr val="FFFFFF"/>
                </a:solidFill>
                <a:tableStyleId>{043387F0-CE0D-40DD-82D5-E65E30998100}</a:tableStyleId>
              </a:tblPr>
              <a:tblGrid>
                <a:gridCol w="4418775"/>
                <a:gridCol w="4126825"/>
              </a:tblGrid>
              <a:tr h="473375">
                <a:tc>
                  <a:txBody>
                    <a:bodyPr/>
                    <a:lstStyle/>
                    <a:p>
                      <a:pPr marL="0" lvl="0" indent="0" algn="l" rtl="0">
                        <a:spcBef>
                          <a:spcPts val="0"/>
                        </a:spcBef>
                        <a:spcAft>
                          <a:spcPts val="0"/>
                        </a:spcAft>
                        <a:buNone/>
                      </a:pPr>
                      <a:r>
                        <a:rPr lang="ru" sz="2000" b="1">
                          <a:latin typeface="Times New Roman"/>
                          <a:ea typeface="Times New Roman"/>
                          <a:cs typeface="Times New Roman"/>
                          <a:sym typeface="Times New Roman"/>
                        </a:rPr>
                        <a:t>Sentence starters</a:t>
                      </a:r>
                      <a:endParaRPr sz="2000" b="1">
                        <a:latin typeface="Times New Roman"/>
                        <a:ea typeface="Times New Roman"/>
                        <a:cs typeface="Times New Roman"/>
                        <a:sym typeface="Times New Roman"/>
                      </a:endParaRPr>
                    </a:p>
                  </a:txBody>
                  <a:tcPr marL="136525" marR="136525" marT="40650" marB="406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666666">
                          <a:alpha val="0"/>
                        </a:srgbClr>
                      </a:solidFill>
                      <a:prstDash val="solid"/>
                      <a:round/>
                      <a:headEnd type="none" w="sm" len="sm"/>
                      <a:tailEnd type="none" w="sm" len="sm"/>
                    </a:lnB>
                    <a:solidFill>
                      <a:srgbClr val="4A86E8"/>
                    </a:solidFill>
                  </a:tcPr>
                </a:tc>
                <a:tc>
                  <a:txBody>
                    <a:bodyPr/>
                    <a:lstStyle/>
                    <a:p>
                      <a:pPr marL="0" lvl="0" indent="0" algn="l" rtl="0">
                        <a:spcBef>
                          <a:spcPts val="0"/>
                        </a:spcBef>
                        <a:spcAft>
                          <a:spcPts val="0"/>
                        </a:spcAft>
                        <a:buNone/>
                      </a:pPr>
                      <a:r>
                        <a:rPr lang="ru" sz="2000" b="1">
                          <a:latin typeface="Times New Roman"/>
                          <a:ea typeface="Times New Roman"/>
                          <a:cs typeface="Times New Roman"/>
                          <a:sym typeface="Times New Roman"/>
                        </a:rPr>
                        <a:t>Prompts</a:t>
                      </a:r>
                      <a:endParaRPr sz="2000" b="1">
                        <a:latin typeface="Times New Roman"/>
                        <a:ea typeface="Times New Roman"/>
                        <a:cs typeface="Times New Roman"/>
                        <a:sym typeface="Times New Roman"/>
                      </a:endParaRPr>
                    </a:p>
                  </a:txBody>
                  <a:tcPr marL="136525" marR="136525" marT="40650" marB="40650">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666666"/>
                      </a:solidFill>
                      <a:prstDash val="solid"/>
                      <a:round/>
                      <a:headEnd type="none" w="sm" len="sm"/>
                      <a:tailEnd type="none" w="sm" len="sm"/>
                    </a:lnB>
                    <a:solidFill>
                      <a:schemeClr val="accent6"/>
                    </a:solidFill>
                  </a:tcPr>
                </a:tc>
              </a:tr>
              <a:tr h="3320950">
                <a:tc>
                  <a:txBody>
                    <a:bodyPr/>
                    <a:lstStyle/>
                    <a:p>
                      <a:pPr marL="0" lvl="0" indent="0" algn="l"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Today I learnt/Now I know…</a:t>
                      </a:r>
                      <a:endParaRPr sz="2000">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I now feel confident about …</a:t>
                      </a:r>
                      <a:endParaRPr sz="2000">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I felt confused when …/I’m having problems with…</a:t>
                      </a:r>
                      <a:endParaRPr sz="2000">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What I would most like to know is…</a:t>
                      </a:r>
                      <a:endParaRPr sz="2000">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I was pleased with…</a:t>
                      </a:r>
                      <a:endParaRPr sz="2000">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My teacher explained…</a:t>
                      </a:r>
                      <a:endParaRPr sz="2000">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I was unsure about…but now I …</a:t>
                      </a:r>
                      <a:endParaRPr sz="2000">
                        <a:highlight>
                          <a:srgbClr val="FFFFFF"/>
                        </a:highlight>
                        <a:latin typeface="Times New Roman"/>
                        <a:ea typeface="Times New Roman"/>
                        <a:cs typeface="Times New Roman"/>
                        <a:sym typeface="Times New Roman"/>
                      </a:endParaRPr>
                    </a:p>
                  </a:txBody>
                  <a:tcPr marL="136525" marR="136525" marT="40650" marB="40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666666">
                          <a:alpha val="0"/>
                        </a:srgbClr>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What is one thing you learned?</a:t>
                      </a:r>
                      <a:endParaRPr sz="2000">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What was the most important thing you learned?</a:t>
                      </a:r>
                      <a:endParaRPr sz="2000">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What questions do you still have?</a:t>
                      </a:r>
                      <a:endParaRPr sz="2000">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What successes did you experience?</a:t>
                      </a:r>
                      <a:endParaRPr sz="2000">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What are the challenges you faced?</a:t>
                      </a:r>
                      <a:endParaRPr sz="2000">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What strategies helped you learn?</a:t>
                      </a:r>
                      <a:endParaRPr sz="2000">
                        <a:highlight>
                          <a:srgbClr val="FFFFFF"/>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What would you do differently next time?</a:t>
                      </a:r>
                      <a:endParaRPr sz="2000">
                        <a:highlight>
                          <a:srgbClr val="FFFFFF"/>
                        </a:highlight>
                        <a:latin typeface="Times New Roman"/>
                        <a:ea typeface="Times New Roman"/>
                        <a:cs typeface="Times New Roman"/>
                        <a:sym typeface="Times New Roman"/>
                      </a:endParaRPr>
                    </a:p>
                  </a:txBody>
                  <a:tcPr marL="136525" marR="136525" marT="40650" marB="406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1"/>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European Language Portfolio about Evaluation</a:t>
            </a:r>
            <a:endParaRPr sz="2800" b="1">
              <a:latin typeface="Times New Roman"/>
              <a:ea typeface="Times New Roman"/>
              <a:cs typeface="Times New Roman"/>
              <a:sym typeface="Times New Roman"/>
            </a:endParaRPr>
          </a:p>
        </p:txBody>
      </p:sp>
      <p:pic>
        <p:nvPicPr>
          <p:cNvPr id="378" name="Google Shape;378;p51"/>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379" name="Google Shape;379;p51"/>
          <p:cNvSpPr txBox="1">
            <a:spLocks noGrp="1"/>
          </p:cNvSpPr>
          <p:nvPr>
            <p:ph type="ctrTitle"/>
          </p:nvPr>
        </p:nvSpPr>
        <p:spPr>
          <a:xfrm>
            <a:off x="228600" y="1025250"/>
            <a:ext cx="8485200" cy="39054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r>
              <a:rPr lang="ru" sz="2000">
                <a:latin typeface="Times New Roman"/>
                <a:ea typeface="Times New Roman"/>
                <a:cs typeface="Times New Roman"/>
                <a:sym typeface="Times New Roman"/>
              </a:rPr>
              <a:t>The </a:t>
            </a:r>
            <a:r>
              <a:rPr lang="ru" sz="2000" i="1">
                <a:latin typeface="Times New Roman"/>
                <a:ea typeface="Times New Roman"/>
                <a:cs typeface="Times New Roman"/>
                <a:sym typeface="Times New Roman"/>
              </a:rPr>
              <a:t>European Language Portfolio</a:t>
            </a:r>
            <a:r>
              <a:rPr lang="ru" sz="2000">
                <a:latin typeface="Times New Roman"/>
                <a:ea typeface="Times New Roman"/>
                <a:cs typeface="Times New Roman"/>
                <a:sym typeface="Times New Roman"/>
              </a:rPr>
              <a:t> is a personal document in which learners of all ages can record their language learning and cultural experiences both within and outside formal education. It also provides a framework for learners to assess their own language competences. The </a:t>
            </a:r>
            <a:r>
              <a:rPr lang="ru" sz="2000" i="1">
                <a:latin typeface="Times New Roman"/>
                <a:ea typeface="Times New Roman"/>
                <a:cs typeface="Times New Roman"/>
                <a:sym typeface="Times New Roman"/>
              </a:rPr>
              <a:t>European Language Portfolio</a:t>
            </a:r>
            <a:r>
              <a:rPr lang="ru" sz="2000">
                <a:latin typeface="Times New Roman"/>
                <a:ea typeface="Times New Roman"/>
                <a:cs typeface="Times New Roman"/>
                <a:sym typeface="Times New Roman"/>
              </a:rPr>
              <a:t> was developed by the Language Policy Division of the Council of Europe, piloted from 1998 to 2000, and launched in 2001, the European Year of Languages.</a:t>
            </a:r>
            <a:endParaRPr sz="2000">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ru" sz="2000">
                <a:latin typeface="Times New Roman"/>
                <a:ea typeface="Times New Roman"/>
                <a:cs typeface="Times New Roman"/>
                <a:sym typeface="Times New Roman"/>
              </a:rPr>
              <a:t>The ELP was conceived as a companion piece to the Common European Framework of Reference for Languages (CEFR; Council of Europe 2001). The CEFR is a descriptive apparatus that defines second and foreign language (L2) learning outcomes in terms of language use. It thus adopts an “action-oriented” approach which focuses on what learners can do in their L2(s)</a:t>
            </a:r>
            <a:endParaRPr sz="2000">
              <a:latin typeface="Times New Roman"/>
              <a:ea typeface="Times New Roman"/>
              <a:cs typeface="Times New Roman"/>
              <a:sym typeface="Times New Roman"/>
            </a:endParaRPr>
          </a:p>
          <a:p>
            <a:pPr marL="0" lvl="0" indent="0" algn="just" rtl="0">
              <a:lnSpc>
                <a:spcPct val="100000"/>
              </a:lnSpc>
              <a:spcBef>
                <a:spcPts val="1200"/>
              </a:spcBef>
              <a:spcAft>
                <a:spcPts val="0"/>
              </a:spcAft>
              <a:buClr>
                <a:schemeClr val="dk1"/>
              </a:buClr>
              <a:buSzPts val="1100"/>
              <a:buFont typeface="Arial"/>
              <a:buNone/>
            </a:pPr>
            <a:r>
              <a:rPr lang="ru"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2000" b="1">
              <a:latin typeface="Times New Roman"/>
              <a:ea typeface="Times New Roman"/>
              <a:cs typeface="Times New Roman"/>
              <a:sym typeface="Times New Roman"/>
            </a:endParaRPr>
          </a:p>
          <a:p>
            <a:pPr marL="685800" lvl="0" indent="0" algn="just" rtl="0">
              <a:lnSpc>
                <a:spcPct val="100000"/>
              </a:lnSpc>
              <a:spcBef>
                <a:spcPts val="0"/>
              </a:spcBef>
              <a:spcAft>
                <a:spcPts val="0"/>
              </a:spcAft>
              <a:buNone/>
            </a:pPr>
            <a:endParaRPr sz="20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ctrTitle"/>
          </p:nvPr>
        </p:nvSpPr>
        <p:spPr>
          <a:xfrm>
            <a:off x="311700" y="2163900"/>
            <a:ext cx="8520600" cy="8157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What is Evaluation?</a:t>
            </a:r>
            <a:endParaRPr sz="2800" b="1">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Why do we need evaluation?</a:t>
            </a:r>
            <a:endParaRPr sz="2800" b="1">
              <a:latin typeface="Times New Roman"/>
              <a:ea typeface="Times New Roman"/>
              <a:cs typeface="Times New Roman"/>
              <a:sym typeface="Times New Roman"/>
            </a:endParaRPr>
          </a:p>
        </p:txBody>
      </p:sp>
      <p:pic>
        <p:nvPicPr>
          <p:cNvPr id="78" name="Google Shape;78;p16"/>
          <p:cNvPicPr preferRelativeResize="0"/>
          <p:nvPr/>
        </p:nvPicPr>
        <p:blipFill>
          <a:blip r:embed="rId3">
            <a:alphaModFix/>
          </a:blip>
          <a:stretch>
            <a:fillRect/>
          </a:stretch>
        </p:blipFill>
        <p:spPr>
          <a:xfrm>
            <a:off x="228599" y="0"/>
            <a:ext cx="1028700" cy="1025250"/>
          </a:xfrm>
          <a:prstGeom prst="rect">
            <a:avLst/>
          </a:prstGeom>
          <a:noFill/>
          <a:ln>
            <a:noFill/>
          </a:ln>
        </p:spPr>
      </p:pic>
      <p:pic>
        <p:nvPicPr>
          <p:cNvPr id="79" name="Google Shape;79;p16"/>
          <p:cNvPicPr preferRelativeResize="0"/>
          <p:nvPr/>
        </p:nvPicPr>
        <p:blipFill rotWithShape="1">
          <a:blip r:embed="rId4">
            <a:alphaModFix/>
          </a:blip>
          <a:srcRect l="7608" r="6517"/>
          <a:stretch/>
        </p:blipFill>
        <p:spPr>
          <a:xfrm>
            <a:off x="6820925" y="0"/>
            <a:ext cx="2323075" cy="2190750"/>
          </a:xfrm>
          <a:prstGeom prst="rect">
            <a:avLst/>
          </a:prstGeom>
          <a:noFill/>
          <a:ln>
            <a:noFill/>
          </a:ln>
        </p:spPr>
      </p:pic>
      <p:pic>
        <p:nvPicPr>
          <p:cNvPr id="80" name="Google Shape;80;p16"/>
          <p:cNvPicPr preferRelativeResize="0"/>
          <p:nvPr/>
        </p:nvPicPr>
        <p:blipFill rotWithShape="1">
          <a:blip r:embed="rId5">
            <a:alphaModFix/>
          </a:blip>
          <a:srcRect t="3465" b="6534"/>
          <a:stretch/>
        </p:blipFill>
        <p:spPr>
          <a:xfrm>
            <a:off x="133350" y="2796900"/>
            <a:ext cx="2607104" cy="234659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2"/>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European Language Portfolio about Evaluation</a:t>
            </a:r>
            <a:endParaRPr sz="2800" b="1">
              <a:latin typeface="Times New Roman"/>
              <a:ea typeface="Times New Roman"/>
              <a:cs typeface="Times New Roman"/>
              <a:sym typeface="Times New Roman"/>
            </a:endParaRPr>
          </a:p>
        </p:txBody>
      </p:sp>
      <p:pic>
        <p:nvPicPr>
          <p:cNvPr id="385" name="Google Shape;385;p52"/>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386" name="Google Shape;386;p52"/>
          <p:cNvSpPr txBox="1">
            <a:spLocks noGrp="1"/>
          </p:cNvSpPr>
          <p:nvPr>
            <p:ph type="ctrTitle"/>
          </p:nvPr>
        </p:nvSpPr>
        <p:spPr>
          <a:xfrm>
            <a:off x="329400" y="1025250"/>
            <a:ext cx="8485200" cy="815700"/>
          </a:xfrm>
          <a:prstGeom prst="rect">
            <a:avLst/>
          </a:prstGeom>
        </p:spPr>
        <p:txBody>
          <a:bodyPr spcFirstLastPara="1" wrap="square" lIns="91425" tIns="91425" rIns="91425" bIns="91425" anchor="t" anchorCtr="0">
            <a:noAutofit/>
          </a:bodyPr>
          <a:lstStyle/>
          <a:p>
            <a:pPr marL="0" lvl="0" indent="0" algn="ctr" rtl="0">
              <a:lnSpc>
                <a:spcPct val="100000"/>
              </a:lnSpc>
              <a:spcBef>
                <a:spcPts val="1200"/>
              </a:spcBef>
              <a:spcAft>
                <a:spcPts val="0"/>
              </a:spcAft>
              <a:buNone/>
            </a:pPr>
            <a:r>
              <a:rPr lang="ru" sz="2200">
                <a:latin typeface="Times New Roman"/>
                <a:ea typeface="Times New Roman"/>
                <a:cs typeface="Times New Roman"/>
                <a:sym typeface="Times New Roman"/>
              </a:rPr>
              <a:t>What is European Language Portfolio? </a:t>
            </a:r>
            <a:endParaRPr sz="2200">
              <a:latin typeface="Times New Roman"/>
              <a:ea typeface="Times New Roman"/>
              <a:cs typeface="Times New Roman"/>
              <a:sym typeface="Times New Roman"/>
            </a:endParaRPr>
          </a:p>
          <a:p>
            <a:pPr marL="0" lvl="0" indent="0" algn="ctr" rtl="0">
              <a:lnSpc>
                <a:spcPct val="100000"/>
              </a:lnSpc>
              <a:spcBef>
                <a:spcPts val="1200"/>
              </a:spcBef>
              <a:spcAft>
                <a:spcPts val="0"/>
              </a:spcAft>
              <a:buNone/>
            </a:pPr>
            <a:endParaRPr sz="1300">
              <a:latin typeface="Times New Roman"/>
              <a:ea typeface="Times New Roman"/>
              <a:cs typeface="Times New Roman"/>
              <a:sym typeface="Times New Roman"/>
            </a:endParaRPr>
          </a:p>
          <a:p>
            <a:pPr marL="0" lvl="0" indent="0" algn="ctr" rtl="0">
              <a:lnSpc>
                <a:spcPct val="100000"/>
              </a:lnSpc>
              <a:spcBef>
                <a:spcPts val="1200"/>
              </a:spcBef>
              <a:spcAft>
                <a:spcPts val="0"/>
              </a:spcAft>
              <a:buNone/>
            </a:pPr>
            <a:r>
              <a:rPr lang="ru" sz="2200" u="sng">
                <a:solidFill>
                  <a:schemeClr val="accent5"/>
                </a:solidFill>
                <a:latin typeface="Times New Roman"/>
                <a:ea typeface="Times New Roman"/>
                <a:cs typeface="Times New Roman"/>
                <a:sym typeface="Times New Roman"/>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https://youtu.be/xA6_ZbppVOo</a:t>
            </a:r>
            <a:r>
              <a:rPr lang="ru" sz="2200">
                <a:latin typeface="Times New Roman"/>
                <a:ea typeface="Times New Roman"/>
                <a:cs typeface="Times New Roman"/>
                <a:sym typeface="Times New Roman"/>
              </a:rPr>
              <a:t> </a:t>
            </a:r>
            <a:endParaRPr sz="2200">
              <a:latin typeface="Times New Roman"/>
              <a:ea typeface="Times New Roman"/>
              <a:cs typeface="Times New Roman"/>
              <a:sym typeface="Times New Roman"/>
            </a:endParaRPr>
          </a:p>
          <a:p>
            <a:pPr marL="0" lvl="0" indent="0" algn="ctr" rtl="0">
              <a:lnSpc>
                <a:spcPct val="100000"/>
              </a:lnSpc>
              <a:spcBef>
                <a:spcPts val="0"/>
              </a:spcBef>
              <a:spcAft>
                <a:spcPts val="0"/>
              </a:spcAft>
              <a:buNone/>
            </a:pPr>
            <a:endParaRPr sz="2000" b="1">
              <a:latin typeface="Times New Roman"/>
              <a:ea typeface="Times New Roman"/>
              <a:cs typeface="Times New Roman"/>
              <a:sym typeface="Times New Roman"/>
            </a:endParaRPr>
          </a:p>
          <a:p>
            <a:pPr marL="685800" lvl="0" indent="0" algn="ctr" rtl="0">
              <a:lnSpc>
                <a:spcPct val="100000"/>
              </a:lnSpc>
              <a:spcBef>
                <a:spcPts val="0"/>
              </a:spcBef>
              <a:spcAft>
                <a:spcPts val="0"/>
              </a:spcAft>
              <a:buNone/>
            </a:pPr>
            <a:endParaRPr sz="2000">
              <a:latin typeface="Times New Roman"/>
              <a:ea typeface="Times New Roman"/>
              <a:cs typeface="Times New Roman"/>
              <a:sym typeface="Times New Roman"/>
            </a:endParaRPr>
          </a:p>
        </p:txBody>
      </p:sp>
      <p:pic>
        <p:nvPicPr>
          <p:cNvPr id="387" name="Google Shape;387;p52"/>
          <p:cNvPicPr preferRelativeResize="0"/>
          <p:nvPr/>
        </p:nvPicPr>
        <p:blipFill>
          <a:blip r:embed="rId5">
            <a:alphaModFix/>
          </a:blip>
          <a:stretch>
            <a:fillRect/>
          </a:stretch>
        </p:blipFill>
        <p:spPr>
          <a:xfrm>
            <a:off x="2613212" y="2439100"/>
            <a:ext cx="3917574" cy="26091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3"/>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European Language Portfolio about Evaluation</a:t>
            </a:r>
            <a:endParaRPr sz="2800" b="1">
              <a:latin typeface="Times New Roman"/>
              <a:ea typeface="Times New Roman"/>
              <a:cs typeface="Times New Roman"/>
              <a:sym typeface="Times New Roman"/>
            </a:endParaRPr>
          </a:p>
        </p:txBody>
      </p:sp>
      <p:pic>
        <p:nvPicPr>
          <p:cNvPr id="393" name="Google Shape;393;p53"/>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394" name="Google Shape;394;p53"/>
          <p:cNvSpPr txBox="1">
            <a:spLocks noGrp="1"/>
          </p:cNvSpPr>
          <p:nvPr>
            <p:ph type="ctrTitle"/>
          </p:nvPr>
        </p:nvSpPr>
        <p:spPr>
          <a:xfrm>
            <a:off x="228600" y="1025250"/>
            <a:ext cx="8449200" cy="28833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Clr>
                <a:schemeClr val="dk1"/>
              </a:buClr>
              <a:buSzPts val="1100"/>
              <a:buFont typeface="Arial"/>
              <a:buNone/>
            </a:pPr>
            <a:r>
              <a:rPr lang="ru" sz="2000" b="1">
                <a:latin typeface="Times New Roman"/>
                <a:ea typeface="Times New Roman"/>
                <a:cs typeface="Times New Roman"/>
                <a:sym typeface="Times New Roman"/>
              </a:rPr>
              <a:t>What is the purpose of the European Language Portfolio</a:t>
            </a:r>
            <a:r>
              <a:rPr lang="ru" sz="2000">
                <a:latin typeface="Times New Roman"/>
                <a:ea typeface="Times New Roman"/>
                <a:cs typeface="Times New Roman"/>
                <a:sym typeface="Times New Roman"/>
              </a:rPr>
              <a:t> (ELP)?</a:t>
            </a:r>
            <a:endParaRPr sz="2000">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ru" sz="2000">
                <a:latin typeface="Times New Roman"/>
                <a:ea typeface="Times New Roman"/>
                <a:cs typeface="Times New Roman"/>
                <a:sym typeface="Times New Roman"/>
              </a:rPr>
              <a:t>The ELP is designed to:</a:t>
            </a:r>
            <a:endParaRPr sz="2000">
              <a:latin typeface="Times New Roman"/>
              <a:ea typeface="Times New Roman"/>
              <a:cs typeface="Times New Roman"/>
              <a:sym typeface="Times New Roman"/>
            </a:endParaRPr>
          </a:p>
          <a:p>
            <a:pPr marL="457200" lvl="0" indent="-355600" algn="just" rtl="0">
              <a:lnSpc>
                <a:spcPct val="100000"/>
              </a:lnSpc>
              <a:spcBef>
                <a:spcPts val="1200"/>
              </a:spcBef>
              <a:spcAft>
                <a:spcPts val="0"/>
              </a:spcAft>
              <a:buSzPts val="2000"/>
              <a:buFont typeface="Times New Roman"/>
              <a:buAutoNum type="arabicParenR"/>
            </a:pPr>
            <a:r>
              <a:rPr lang="ru" sz="2000">
                <a:latin typeface="Times New Roman"/>
                <a:ea typeface="Times New Roman"/>
                <a:cs typeface="Times New Roman"/>
                <a:sym typeface="Times New Roman"/>
              </a:rPr>
              <a:t>encourage the lifelong learning of languages, to any level of proficiency;</a:t>
            </a:r>
            <a:endParaRPr sz="200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AutoNum type="arabicParenR"/>
            </a:pPr>
            <a:r>
              <a:rPr lang="ru" sz="2000">
                <a:latin typeface="Times New Roman"/>
                <a:ea typeface="Times New Roman"/>
                <a:cs typeface="Times New Roman"/>
                <a:sym typeface="Times New Roman"/>
              </a:rPr>
              <a:t>make the learning process more transparent and to develop the learner's ability to assess his/her own competence;</a:t>
            </a:r>
            <a:endParaRPr sz="200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AutoNum type="arabicParenR"/>
            </a:pPr>
            <a:r>
              <a:rPr lang="ru" sz="2000">
                <a:latin typeface="Times New Roman"/>
                <a:ea typeface="Times New Roman"/>
                <a:cs typeface="Times New Roman"/>
                <a:sym typeface="Times New Roman"/>
              </a:rPr>
              <a:t>facilitate mobility within Europe by providing a clear profile of the owner's language skills;</a:t>
            </a:r>
            <a:endParaRPr sz="200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AutoNum type="arabicParenR"/>
            </a:pPr>
            <a:r>
              <a:rPr lang="ru" sz="2000">
                <a:latin typeface="Times New Roman"/>
                <a:ea typeface="Times New Roman"/>
                <a:cs typeface="Times New Roman"/>
                <a:sym typeface="Times New Roman"/>
              </a:rPr>
              <a:t>contribute to mutual understanding within Europe by promoting plurilingualism (the ability to communicate in two or more languages) and intercultural learning.</a:t>
            </a:r>
            <a:endParaRPr sz="2000">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4"/>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European Language Portfolio about Evaluation</a:t>
            </a:r>
            <a:endParaRPr sz="2800" b="1">
              <a:latin typeface="Times New Roman"/>
              <a:ea typeface="Times New Roman"/>
              <a:cs typeface="Times New Roman"/>
              <a:sym typeface="Times New Roman"/>
            </a:endParaRPr>
          </a:p>
        </p:txBody>
      </p:sp>
      <p:pic>
        <p:nvPicPr>
          <p:cNvPr id="400" name="Google Shape;400;p54"/>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401" name="Google Shape;401;p54"/>
          <p:cNvSpPr txBox="1">
            <a:spLocks noGrp="1"/>
          </p:cNvSpPr>
          <p:nvPr>
            <p:ph type="ctrTitle"/>
          </p:nvPr>
        </p:nvSpPr>
        <p:spPr>
          <a:xfrm>
            <a:off x="89425" y="832641"/>
            <a:ext cx="5432700" cy="28833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r>
              <a:rPr lang="ru" sz="2000" b="1" dirty="0">
                <a:latin typeface="Times New Roman"/>
                <a:ea typeface="Times New Roman"/>
                <a:cs typeface="Times New Roman"/>
                <a:sym typeface="Times New Roman"/>
              </a:rPr>
              <a:t>How is the European Language Portfolio (ELP) to be used?</a:t>
            </a:r>
            <a:br>
              <a:rPr lang="ru" sz="2000" b="1" dirty="0">
                <a:latin typeface="Times New Roman"/>
                <a:ea typeface="Times New Roman"/>
                <a:cs typeface="Times New Roman"/>
                <a:sym typeface="Times New Roman"/>
              </a:rPr>
            </a:br>
            <a:r>
              <a:rPr lang="ru" sz="2000" dirty="0">
                <a:latin typeface="Times New Roman"/>
                <a:ea typeface="Times New Roman"/>
                <a:cs typeface="Times New Roman"/>
                <a:sym typeface="Times New Roman"/>
              </a:rPr>
              <a:t>Owners of all ages can use the ELP to:</a:t>
            </a:r>
            <a:endParaRPr sz="2000" dirty="0">
              <a:latin typeface="Times New Roman"/>
              <a:ea typeface="Times New Roman"/>
              <a:cs typeface="Times New Roman"/>
              <a:sym typeface="Times New Roman"/>
            </a:endParaRPr>
          </a:p>
          <a:p>
            <a:pPr marL="457200" lvl="0" indent="-355600" algn="just" rtl="0">
              <a:lnSpc>
                <a:spcPct val="100000"/>
              </a:lnSpc>
              <a:spcBef>
                <a:spcPts val="1200"/>
              </a:spcBef>
              <a:spcAft>
                <a:spcPts val="0"/>
              </a:spcAft>
              <a:buSzPts val="2000"/>
              <a:buFont typeface="Times New Roman"/>
              <a:buAutoNum type="arabicParenR"/>
            </a:pPr>
            <a:r>
              <a:rPr lang="ru" sz="2000" dirty="0">
                <a:latin typeface="Times New Roman"/>
                <a:ea typeface="Times New Roman"/>
                <a:cs typeface="Times New Roman"/>
                <a:sym typeface="Times New Roman"/>
              </a:rPr>
              <a:t>keep a record of all their language learning, whether it takes place inside or outside the educational system;</a:t>
            </a:r>
            <a:endParaRPr sz="2000" dirty="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AutoNum type="arabicParenR"/>
            </a:pPr>
            <a:r>
              <a:rPr lang="ru" sz="2000" dirty="0">
                <a:latin typeface="Times New Roman"/>
                <a:ea typeface="Times New Roman"/>
                <a:cs typeface="Times New Roman"/>
                <a:sym typeface="Times New Roman"/>
              </a:rPr>
              <a:t>develop their capacity to plan, monitor and evaluate their own learning;</a:t>
            </a:r>
            <a:endParaRPr sz="2000" dirty="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AutoNum type="arabicParenR"/>
            </a:pPr>
            <a:r>
              <a:rPr lang="ru" sz="2000" dirty="0">
                <a:latin typeface="Times New Roman"/>
                <a:ea typeface="Times New Roman"/>
                <a:cs typeface="Times New Roman"/>
                <a:sym typeface="Times New Roman"/>
              </a:rPr>
              <a:t> record significant intercultural experiences;</a:t>
            </a:r>
            <a:endParaRPr sz="2000" dirty="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AutoNum type="arabicParenR"/>
            </a:pPr>
            <a:r>
              <a:rPr lang="ru" sz="2000" dirty="0">
                <a:latin typeface="Times New Roman"/>
                <a:ea typeface="Times New Roman"/>
                <a:cs typeface="Times New Roman"/>
                <a:sym typeface="Times New Roman"/>
              </a:rPr>
              <a:t>collect evidence of their language skills;</a:t>
            </a:r>
            <a:endParaRPr sz="2000" dirty="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AutoNum type="arabicParenR"/>
            </a:pPr>
            <a:r>
              <a:rPr lang="ru" sz="2000" dirty="0">
                <a:latin typeface="Times New Roman"/>
                <a:ea typeface="Times New Roman"/>
                <a:cs typeface="Times New Roman"/>
                <a:sym typeface="Times New Roman"/>
              </a:rPr>
              <a:t>document their language learning achievements.</a:t>
            </a:r>
            <a:endParaRPr sz="2000" dirty="0">
              <a:latin typeface="Times New Roman"/>
              <a:ea typeface="Times New Roman"/>
              <a:cs typeface="Times New Roman"/>
              <a:sym typeface="Times New Roman"/>
            </a:endParaRPr>
          </a:p>
          <a:p>
            <a:pPr marL="457200" lvl="0" indent="0" algn="just" rtl="0">
              <a:lnSpc>
                <a:spcPct val="100000"/>
              </a:lnSpc>
              <a:spcBef>
                <a:spcPts val="1200"/>
              </a:spcBef>
              <a:spcAft>
                <a:spcPts val="0"/>
              </a:spcAft>
              <a:buNone/>
            </a:pPr>
            <a:endParaRPr sz="2000" b="1" dirty="0">
              <a:latin typeface="Times New Roman"/>
              <a:ea typeface="Times New Roman"/>
              <a:cs typeface="Times New Roman"/>
              <a:sym typeface="Times New Roman"/>
            </a:endParaRPr>
          </a:p>
        </p:txBody>
      </p:sp>
      <p:pic>
        <p:nvPicPr>
          <p:cNvPr id="402" name="Google Shape;402;p54"/>
          <p:cNvPicPr preferRelativeResize="0"/>
          <p:nvPr/>
        </p:nvPicPr>
        <p:blipFill rotWithShape="1">
          <a:blip r:embed="rId4">
            <a:alphaModFix/>
          </a:blip>
          <a:srcRect l="24164" t="3060" r="9539" b="-3060"/>
          <a:stretch/>
        </p:blipFill>
        <p:spPr>
          <a:xfrm>
            <a:off x="5522125" y="1639769"/>
            <a:ext cx="3532224" cy="266410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5"/>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European Language Portfolio about Evaluation</a:t>
            </a:r>
            <a:endParaRPr sz="2800" b="1">
              <a:latin typeface="Times New Roman"/>
              <a:ea typeface="Times New Roman"/>
              <a:cs typeface="Times New Roman"/>
              <a:sym typeface="Times New Roman"/>
            </a:endParaRPr>
          </a:p>
        </p:txBody>
      </p:sp>
      <p:pic>
        <p:nvPicPr>
          <p:cNvPr id="408" name="Google Shape;408;p55"/>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409" name="Google Shape;409;p55"/>
          <p:cNvSpPr txBox="1">
            <a:spLocks noGrp="1"/>
          </p:cNvSpPr>
          <p:nvPr>
            <p:ph type="ctrTitle"/>
          </p:nvPr>
        </p:nvSpPr>
        <p:spPr>
          <a:xfrm>
            <a:off x="143250" y="804910"/>
            <a:ext cx="8857500" cy="36723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r>
              <a:rPr lang="ru" sz="2000" b="1" dirty="0">
                <a:latin typeface="Times New Roman"/>
                <a:ea typeface="Times New Roman"/>
                <a:cs typeface="Times New Roman"/>
                <a:sym typeface="Times New Roman"/>
              </a:rPr>
              <a:t>Language Portfolio (ELP) and the Council of Europe's common reference levels</a:t>
            </a:r>
            <a:endParaRPr sz="2000" b="1" dirty="0">
              <a:latin typeface="Times New Roman"/>
              <a:ea typeface="Times New Roman"/>
              <a:cs typeface="Times New Roman"/>
              <a:sym typeface="Times New Roman"/>
            </a:endParaRPr>
          </a:p>
          <a:p>
            <a:pPr marL="0" lvl="0" indent="0" algn="just" rtl="0">
              <a:lnSpc>
                <a:spcPct val="100000"/>
              </a:lnSpc>
              <a:spcBef>
                <a:spcPts val="1200"/>
              </a:spcBef>
              <a:spcAft>
                <a:spcPts val="0"/>
              </a:spcAft>
              <a:buClr>
                <a:schemeClr val="dk1"/>
              </a:buClr>
              <a:buSzPts val="1100"/>
              <a:buFont typeface="Arial"/>
              <a:buNone/>
            </a:pPr>
            <a:r>
              <a:rPr lang="ru" sz="2000" dirty="0">
                <a:latin typeface="Times New Roman"/>
                <a:ea typeface="Times New Roman"/>
                <a:cs typeface="Times New Roman"/>
                <a:sym typeface="Times New Roman"/>
              </a:rPr>
              <a:t>The Common European Framework divides learners into three broad divisions which can be divided into six levels:</a:t>
            </a:r>
            <a:endParaRPr sz="2000" dirty="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Char char="●"/>
            </a:pPr>
            <a:r>
              <a:rPr lang="ru" sz="2000" dirty="0">
                <a:latin typeface="Times New Roman"/>
                <a:ea typeface="Times New Roman"/>
                <a:cs typeface="Times New Roman"/>
                <a:sym typeface="Times New Roman"/>
              </a:rPr>
              <a:t>A Basic Speaker</a:t>
            </a:r>
            <a:endParaRPr sz="2000" dirty="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Char char="●"/>
            </a:pPr>
            <a:r>
              <a:rPr lang="ru" sz="2000" dirty="0">
                <a:latin typeface="Times New Roman"/>
                <a:ea typeface="Times New Roman"/>
                <a:cs typeface="Times New Roman"/>
                <a:sym typeface="Times New Roman"/>
              </a:rPr>
              <a:t>A1 Breakthrough</a:t>
            </a:r>
            <a:endParaRPr sz="2000" dirty="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Char char="●"/>
            </a:pPr>
            <a:r>
              <a:rPr lang="ru" sz="2000" dirty="0">
                <a:latin typeface="Times New Roman"/>
                <a:ea typeface="Times New Roman"/>
                <a:cs typeface="Times New Roman"/>
                <a:sym typeface="Times New Roman"/>
              </a:rPr>
              <a:t>A2 Waystage</a:t>
            </a:r>
            <a:endParaRPr sz="2000" dirty="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Char char="●"/>
            </a:pPr>
            <a:r>
              <a:rPr lang="ru" sz="2000" dirty="0">
                <a:latin typeface="Times New Roman"/>
                <a:ea typeface="Times New Roman"/>
                <a:cs typeface="Times New Roman"/>
                <a:sym typeface="Times New Roman"/>
              </a:rPr>
              <a:t>B Independ Speaker</a:t>
            </a:r>
            <a:endParaRPr sz="2000" dirty="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Char char="●"/>
            </a:pPr>
            <a:r>
              <a:rPr lang="ru" sz="2000" dirty="0">
                <a:latin typeface="Times New Roman"/>
                <a:ea typeface="Times New Roman"/>
                <a:cs typeface="Times New Roman"/>
                <a:sym typeface="Times New Roman"/>
              </a:rPr>
              <a:t>B1 Threshold </a:t>
            </a:r>
            <a:endParaRPr sz="2000" dirty="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Char char="●"/>
            </a:pPr>
            <a:r>
              <a:rPr lang="ru" sz="2000" dirty="0">
                <a:latin typeface="Times New Roman"/>
                <a:ea typeface="Times New Roman"/>
                <a:cs typeface="Times New Roman"/>
                <a:sym typeface="Times New Roman"/>
              </a:rPr>
              <a:t>B2 Vantage</a:t>
            </a:r>
            <a:endParaRPr sz="2000" dirty="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Char char="●"/>
            </a:pPr>
            <a:r>
              <a:rPr lang="ru" sz="2000" dirty="0">
                <a:latin typeface="Times New Roman"/>
                <a:ea typeface="Times New Roman"/>
                <a:cs typeface="Times New Roman"/>
                <a:sym typeface="Times New Roman"/>
              </a:rPr>
              <a:t>C Proficient Speaker</a:t>
            </a:r>
            <a:endParaRPr sz="2000" dirty="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Char char="●"/>
            </a:pPr>
            <a:r>
              <a:rPr lang="ru" sz="2000" dirty="0">
                <a:latin typeface="Times New Roman"/>
                <a:ea typeface="Times New Roman"/>
                <a:cs typeface="Times New Roman"/>
                <a:sym typeface="Times New Roman"/>
              </a:rPr>
              <a:t>C1 Effective Operational Proficiency</a:t>
            </a:r>
            <a:endParaRPr sz="2000" dirty="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Char char="●"/>
            </a:pPr>
            <a:r>
              <a:rPr lang="ru" sz="2000" dirty="0">
                <a:latin typeface="Times New Roman"/>
                <a:ea typeface="Times New Roman"/>
                <a:cs typeface="Times New Roman"/>
                <a:sym typeface="Times New Roman"/>
              </a:rPr>
              <a:t>C2 Mastery</a:t>
            </a:r>
            <a:endParaRPr sz="2000" dirty="0">
              <a:latin typeface="Times New Roman"/>
              <a:ea typeface="Times New Roman"/>
              <a:cs typeface="Times New Roman"/>
              <a:sym typeface="Times New Roman"/>
            </a:endParaRPr>
          </a:p>
        </p:txBody>
      </p:sp>
      <p:sp>
        <p:nvSpPr>
          <p:cNvPr id="410" name="Google Shape;410;p55"/>
          <p:cNvSpPr txBox="1"/>
          <p:nvPr/>
        </p:nvSpPr>
        <p:spPr>
          <a:xfrm>
            <a:off x="5369850" y="2465300"/>
            <a:ext cx="3462600" cy="1723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ru" sz="2000">
                <a:solidFill>
                  <a:schemeClr val="dk1"/>
                </a:solidFill>
                <a:latin typeface="Times New Roman"/>
                <a:ea typeface="Times New Roman"/>
                <a:cs typeface="Times New Roman"/>
                <a:sym typeface="Times New Roman"/>
              </a:rPr>
              <a:t>The CEFR describes what a learner is supposed to be able to do in reading, listening, speaking and writing at each level.</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6"/>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European Language Portfolio about Evaluation</a:t>
            </a:r>
            <a:endParaRPr sz="2800" b="1">
              <a:latin typeface="Times New Roman"/>
              <a:ea typeface="Times New Roman"/>
              <a:cs typeface="Times New Roman"/>
              <a:sym typeface="Times New Roman"/>
            </a:endParaRPr>
          </a:p>
        </p:txBody>
      </p:sp>
      <p:pic>
        <p:nvPicPr>
          <p:cNvPr id="416" name="Google Shape;416;p56"/>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417" name="Google Shape;417;p56"/>
          <p:cNvSpPr txBox="1">
            <a:spLocks noGrp="1"/>
          </p:cNvSpPr>
          <p:nvPr>
            <p:ph type="ctrTitle"/>
          </p:nvPr>
        </p:nvSpPr>
        <p:spPr>
          <a:xfrm>
            <a:off x="143250" y="832339"/>
            <a:ext cx="8857500" cy="4092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ru" sz="2000" b="1" dirty="0">
                <a:latin typeface="Times New Roman"/>
                <a:ea typeface="Times New Roman"/>
                <a:cs typeface="Times New Roman"/>
                <a:sym typeface="Times New Roman"/>
              </a:rPr>
              <a:t> The ELP has three obligatory components: </a:t>
            </a:r>
            <a:endParaRPr sz="2000" dirty="0">
              <a:latin typeface="Times New Roman"/>
              <a:ea typeface="Times New Roman"/>
              <a:cs typeface="Times New Roman"/>
              <a:sym typeface="Times New Roman"/>
            </a:endParaRPr>
          </a:p>
        </p:txBody>
      </p:sp>
      <p:sp>
        <p:nvSpPr>
          <p:cNvPr id="418" name="Google Shape;418;p56"/>
          <p:cNvSpPr txBox="1">
            <a:spLocks noGrp="1"/>
          </p:cNvSpPr>
          <p:nvPr>
            <p:ph type="ctrTitle"/>
          </p:nvPr>
        </p:nvSpPr>
        <p:spPr>
          <a:xfrm>
            <a:off x="270300" y="2330825"/>
            <a:ext cx="8603700" cy="2492100"/>
          </a:xfrm>
          <a:prstGeom prst="rect">
            <a:avLst/>
          </a:prstGeom>
        </p:spPr>
        <p:txBody>
          <a:bodyPr spcFirstLastPara="1" wrap="square" lIns="91425" tIns="91425" rIns="91425" bIns="91425" anchor="ctr" anchorCtr="0">
            <a:noAutofit/>
          </a:bodyPr>
          <a:lstStyle/>
          <a:p>
            <a:pPr marL="0" lvl="0" indent="-228600" algn="just" rtl="0">
              <a:lnSpc>
                <a:spcPct val="100000"/>
              </a:lnSpc>
              <a:spcBef>
                <a:spcPts val="1200"/>
              </a:spcBef>
              <a:spcAft>
                <a:spcPts val="0"/>
              </a:spcAft>
              <a:buNone/>
            </a:pPr>
            <a:r>
              <a:rPr lang="ru" sz="2000">
                <a:latin typeface="Times New Roman"/>
                <a:ea typeface="Times New Roman"/>
                <a:cs typeface="Times New Roman"/>
                <a:sym typeface="Times New Roman"/>
              </a:rPr>
              <a:t>   summarises the owner’s linguistic identity and his or her experience of learning and using L2s.  </a:t>
            </a:r>
            <a:endParaRPr sz="2000">
              <a:latin typeface="Times New Roman"/>
              <a:ea typeface="Times New Roman"/>
              <a:cs typeface="Times New Roman"/>
              <a:sym typeface="Times New Roman"/>
            </a:endParaRPr>
          </a:p>
          <a:p>
            <a:pPr marL="0" lvl="0" indent="-228600" algn="just" rtl="0">
              <a:lnSpc>
                <a:spcPct val="100000"/>
              </a:lnSpc>
              <a:spcBef>
                <a:spcPts val="1200"/>
              </a:spcBef>
              <a:spcAft>
                <a:spcPts val="0"/>
              </a:spcAft>
              <a:buNone/>
            </a:pPr>
            <a:r>
              <a:rPr lang="ru" sz="2000">
                <a:latin typeface="Times New Roman"/>
                <a:ea typeface="Times New Roman"/>
                <a:cs typeface="Times New Roman"/>
                <a:sym typeface="Times New Roman"/>
              </a:rPr>
              <a:t>   It provides space for the owner periodically to record his or her self-assessment of overall L2 proficiency.</a:t>
            </a:r>
            <a:endParaRPr sz="2000">
              <a:latin typeface="Times New Roman"/>
              <a:ea typeface="Times New Roman"/>
              <a:cs typeface="Times New Roman"/>
              <a:sym typeface="Times New Roman"/>
            </a:endParaRPr>
          </a:p>
          <a:p>
            <a:pPr marL="457200" lvl="0" indent="-355600" algn="just" rtl="0">
              <a:lnSpc>
                <a:spcPct val="100000"/>
              </a:lnSpc>
              <a:spcBef>
                <a:spcPts val="1200"/>
              </a:spcBef>
              <a:spcAft>
                <a:spcPts val="0"/>
              </a:spcAft>
              <a:buSzPts val="2000"/>
              <a:buFont typeface="Times New Roman"/>
              <a:buChar char="●"/>
            </a:pPr>
            <a:r>
              <a:rPr lang="ru" sz="2000">
                <a:latin typeface="Times New Roman"/>
                <a:ea typeface="Times New Roman"/>
                <a:cs typeface="Times New Roman"/>
                <a:sym typeface="Times New Roman"/>
              </a:rPr>
              <a:t>What language do you study?</a:t>
            </a:r>
            <a:endParaRPr sz="200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Char char="●"/>
            </a:pPr>
            <a:r>
              <a:rPr lang="ru" sz="2000">
                <a:latin typeface="Times New Roman"/>
                <a:ea typeface="Times New Roman"/>
                <a:cs typeface="Times New Roman"/>
                <a:sym typeface="Times New Roman"/>
              </a:rPr>
              <a:t>What are your achievements?</a:t>
            </a:r>
            <a:endParaRPr sz="2000">
              <a:latin typeface="Times New Roman"/>
              <a:ea typeface="Times New Roman"/>
              <a:cs typeface="Times New Roman"/>
              <a:sym typeface="Times New Roman"/>
            </a:endParaRPr>
          </a:p>
          <a:p>
            <a:pPr marL="457200" lvl="0" indent="-355600" algn="just" rtl="0">
              <a:lnSpc>
                <a:spcPct val="100000"/>
              </a:lnSpc>
              <a:spcBef>
                <a:spcPts val="0"/>
              </a:spcBef>
              <a:spcAft>
                <a:spcPts val="0"/>
              </a:spcAft>
              <a:buSzPts val="2000"/>
              <a:buFont typeface="Times New Roman"/>
              <a:buChar char="●"/>
            </a:pPr>
            <a:r>
              <a:rPr lang="ru" sz="2000">
                <a:latin typeface="Times New Roman"/>
                <a:ea typeface="Times New Roman"/>
                <a:cs typeface="Times New Roman"/>
                <a:sym typeface="Times New Roman"/>
              </a:rPr>
              <a:t>What does your teacher think?</a:t>
            </a:r>
            <a:endParaRPr sz="2000">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2000">
              <a:latin typeface="Times New Roman"/>
              <a:ea typeface="Times New Roman"/>
              <a:cs typeface="Times New Roman"/>
              <a:sym typeface="Times New Roman"/>
            </a:endParaRPr>
          </a:p>
        </p:txBody>
      </p:sp>
      <p:sp>
        <p:nvSpPr>
          <p:cNvPr id="419" name="Google Shape;419;p56"/>
          <p:cNvSpPr/>
          <p:nvPr/>
        </p:nvSpPr>
        <p:spPr>
          <a:xfrm>
            <a:off x="270150" y="1434450"/>
            <a:ext cx="8603700" cy="6996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None/>
            </a:pPr>
            <a:r>
              <a:rPr lang="ru" sz="2000" b="1">
                <a:solidFill>
                  <a:schemeClr val="dk1"/>
                </a:solidFill>
                <a:latin typeface="Times New Roman"/>
                <a:ea typeface="Times New Roman"/>
                <a:cs typeface="Times New Roman"/>
                <a:sym typeface="Times New Roman"/>
              </a:rPr>
              <a:t>The language passport</a:t>
            </a:r>
            <a:endParaRPr sz="2000"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57"/>
          <p:cNvPicPr preferRelativeResize="0"/>
          <p:nvPr/>
        </p:nvPicPr>
        <p:blipFill>
          <a:blip r:embed="rId3">
            <a:alphaModFix/>
          </a:blip>
          <a:stretch>
            <a:fillRect/>
          </a:stretch>
        </p:blipFill>
        <p:spPr>
          <a:xfrm>
            <a:off x="228599" y="0"/>
            <a:ext cx="1028700" cy="1025250"/>
          </a:xfrm>
          <a:prstGeom prst="rect">
            <a:avLst/>
          </a:prstGeom>
          <a:noFill/>
          <a:ln>
            <a:noFill/>
          </a:ln>
        </p:spPr>
      </p:pic>
      <p:pic>
        <p:nvPicPr>
          <p:cNvPr id="425" name="Google Shape;425;p57"/>
          <p:cNvPicPr preferRelativeResize="0"/>
          <p:nvPr/>
        </p:nvPicPr>
        <p:blipFill rotWithShape="1">
          <a:blip r:embed="rId4">
            <a:alphaModFix/>
          </a:blip>
          <a:srcRect l="3791" t="2438" r="2355" b="5182"/>
          <a:stretch/>
        </p:blipFill>
        <p:spPr>
          <a:xfrm>
            <a:off x="1257300" y="0"/>
            <a:ext cx="6967969" cy="5143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p58"/>
          <p:cNvPicPr preferRelativeResize="0"/>
          <p:nvPr/>
        </p:nvPicPr>
        <p:blipFill>
          <a:blip r:embed="rId3">
            <a:alphaModFix/>
          </a:blip>
          <a:stretch>
            <a:fillRect/>
          </a:stretch>
        </p:blipFill>
        <p:spPr>
          <a:xfrm>
            <a:off x="228599" y="0"/>
            <a:ext cx="1028700" cy="1025250"/>
          </a:xfrm>
          <a:prstGeom prst="rect">
            <a:avLst/>
          </a:prstGeom>
          <a:noFill/>
          <a:ln>
            <a:noFill/>
          </a:ln>
        </p:spPr>
      </p:pic>
      <p:pic>
        <p:nvPicPr>
          <p:cNvPr id="431" name="Google Shape;431;p58"/>
          <p:cNvPicPr preferRelativeResize="0"/>
          <p:nvPr/>
        </p:nvPicPr>
        <p:blipFill rotWithShape="1">
          <a:blip r:embed="rId4">
            <a:alphaModFix/>
          </a:blip>
          <a:srcRect b="2362"/>
          <a:stretch/>
        </p:blipFill>
        <p:spPr>
          <a:xfrm>
            <a:off x="1257309" y="0"/>
            <a:ext cx="7023929" cy="51435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9"/>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European Language Portfolio about Evaluation</a:t>
            </a:r>
            <a:endParaRPr sz="2800" b="1">
              <a:latin typeface="Times New Roman"/>
              <a:ea typeface="Times New Roman"/>
              <a:cs typeface="Times New Roman"/>
              <a:sym typeface="Times New Roman"/>
            </a:endParaRPr>
          </a:p>
        </p:txBody>
      </p:sp>
      <p:pic>
        <p:nvPicPr>
          <p:cNvPr id="437" name="Google Shape;437;p59"/>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438" name="Google Shape;438;p59"/>
          <p:cNvSpPr txBox="1">
            <a:spLocks noGrp="1"/>
          </p:cNvSpPr>
          <p:nvPr>
            <p:ph type="ctrTitle"/>
          </p:nvPr>
        </p:nvSpPr>
        <p:spPr>
          <a:xfrm>
            <a:off x="143250" y="777254"/>
            <a:ext cx="8857500" cy="4092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ru" sz="2000" b="1" dirty="0">
                <a:latin typeface="Times New Roman"/>
                <a:ea typeface="Times New Roman"/>
                <a:cs typeface="Times New Roman"/>
                <a:sym typeface="Times New Roman"/>
              </a:rPr>
              <a:t> The ELP has three obligatory components: </a:t>
            </a:r>
            <a:endParaRPr sz="2000" dirty="0">
              <a:latin typeface="Times New Roman"/>
              <a:ea typeface="Times New Roman"/>
              <a:cs typeface="Times New Roman"/>
              <a:sym typeface="Times New Roman"/>
            </a:endParaRPr>
          </a:p>
        </p:txBody>
      </p:sp>
      <p:sp>
        <p:nvSpPr>
          <p:cNvPr id="439" name="Google Shape;439;p59"/>
          <p:cNvSpPr txBox="1">
            <a:spLocks noGrp="1"/>
          </p:cNvSpPr>
          <p:nvPr>
            <p:ph type="ctrTitle"/>
          </p:nvPr>
        </p:nvSpPr>
        <p:spPr>
          <a:xfrm>
            <a:off x="270300" y="2178425"/>
            <a:ext cx="8603700" cy="1649400"/>
          </a:xfrm>
          <a:prstGeom prst="rect">
            <a:avLst/>
          </a:prstGeom>
        </p:spPr>
        <p:txBody>
          <a:bodyPr spcFirstLastPara="1" wrap="square" lIns="91425" tIns="91425" rIns="91425" bIns="91425" anchor="t" anchorCtr="0">
            <a:noAutofit/>
          </a:bodyPr>
          <a:lstStyle/>
          <a:p>
            <a:pPr marL="0" lvl="0" indent="-228600" algn="just" rtl="0">
              <a:lnSpc>
                <a:spcPct val="100000"/>
              </a:lnSpc>
              <a:spcBef>
                <a:spcPts val="0"/>
              </a:spcBef>
              <a:spcAft>
                <a:spcPts val="0"/>
              </a:spcAft>
              <a:buNone/>
            </a:pPr>
            <a:r>
              <a:rPr lang="ru" sz="2000">
                <a:latin typeface="Times New Roman"/>
                <a:ea typeface="Times New Roman"/>
                <a:cs typeface="Times New Roman"/>
                <a:sym typeface="Times New Roman"/>
              </a:rPr>
              <a:t>  is used to set intermediate learning g</a:t>
            </a:r>
            <a:r>
              <a:rPr lang="ru" sz="1900">
                <a:latin typeface="Times New Roman"/>
                <a:ea typeface="Times New Roman"/>
                <a:cs typeface="Times New Roman"/>
                <a:sym typeface="Times New Roman"/>
              </a:rPr>
              <a:t>oals, review progress, and record significant language learning and intercultural experiences. </a:t>
            </a:r>
            <a:endParaRPr sz="1900">
              <a:latin typeface="Times New Roman"/>
              <a:ea typeface="Times New Roman"/>
              <a:cs typeface="Times New Roman"/>
              <a:sym typeface="Times New Roman"/>
            </a:endParaRPr>
          </a:p>
          <a:p>
            <a:pPr marL="0" lvl="0" indent="-228600" algn="just" rtl="0">
              <a:lnSpc>
                <a:spcPct val="100000"/>
              </a:lnSpc>
              <a:spcBef>
                <a:spcPts val="0"/>
              </a:spcBef>
              <a:spcAft>
                <a:spcPts val="0"/>
              </a:spcAft>
              <a:buNone/>
            </a:pPr>
            <a:r>
              <a:rPr lang="ru" sz="1900">
                <a:latin typeface="Times New Roman"/>
                <a:ea typeface="Times New Roman"/>
                <a:cs typeface="Times New Roman"/>
                <a:sym typeface="Times New Roman"/>
              </a:rPr>
              <a:t>Checklists of communicative tasks in the form of “I can” descriptors are used to identify learning goals and assess learning outcomes. The descriptors are scaled according to the proficiency levels of the CEFR (A1, A2, B1, B2, C1, C2) and arranged by communicative activity (listening, reading, spoken interaction, spoken production, writing). </a:t>
            </a:r>
            <a:endParaRPr sz="1900">
              <a:latin typeface="Times New Roman"/>
              <a:ea typeface="Times New Roman"/>
              <a:cs typeface="Times New Roman"/>
              <a:sym typeface="Times New Roman"/>
            </a:endParaRPr>
          </a:p>
          <a:p>
            <a:pPr marL="0" lvl="0" indent="-228600" algn="just" rtl="0">
              <a:lnSpc>
                <a:spcPct val="100000"/>
              </a:lnSpc>
              <a:spcBef>
                <a:spcPts val="0"/>
              </a:spcBef>
              <a:spcAft>
                <a:spcPts val="0"/>
              </a:spcAft>
              <a:buNone/>
            </a:pPr>
            <a:r>
              <a:rPr lang="ru" sz="1900">
                <a:latin typeface="Times New Roman"/>
                <a:ea typeface="Times New Roman"/>
                <a:cs typeface="Times New Roman"/>
                <a:sym typeface="Times New Roman"/>
              </a:rPr>
              <a:t>The language biography also supports reflection on learning styles, strategies and intercultural experience.</a:t>
            </a:r>
            <a:endParaRPr sz="1900">
              <a:latin typeface="Times New Roman"/>
              <a:ea typeface="Times New Roman"/>
              <a:cs typeface="Times New Roman"/>
              <a:sym typeface="Times New Roman"/>
            </a:endParaRPr>
          </a:p>
        </p:txBody>
      </p:sp>
      <p:sp>
        <p:nvSpPr>
          <p:cNvPr id="440" name="Google Shape;440;p59"/>
          <p:cNvSpPr/>
          <p:nvPr/>
        </p:nvSpPr>
        <p:spPr>
          <a:xfrm>
            <a:off x="270150" y="1434450"/>
            <a:ext cx="8603700" cy="699600"/>
          </a:xfrm>
          <a:prstGeom prst="roundRect">
            <a:avLst>
              <a:gd name="adj" fmla="val 16667"/>
            </a:avLst>
          </a:prstGeom>
          <a:solidFill>
            <a:srgbClr val="4A86E8"/>
          </a:solidFill>
          <a:ln>
            <a:noFill/>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None/>
            </a:pPr>
            <a:r>
              <a:rPr lang="ru" sz="2000" b="1">
                <a:solidFill>
                  <a:schemeClr val="dk1"/>
                </a:solidFill>
                <a:latin typeface="Times New Roman"/>
                <a:ea typeface="Times New Roman"/>
                <a:cs typeface="Times New Roman"/>
                <a:sym typeface="Times New Roman"/>
              </a:rPr>
              <a:t>The language biography </a:t>
            </a:r>
            <a:endParaRPr sz="2000"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60"/>
          <p:cNvPicPr preferRelativeResize="0"/>
          <p:nvPr/>
        </p:nvPicPr>
        <p:blipFill>
          <a:blip r:embed="rId3">
            <a:alphaModFix/>
          </a:blip>
          <a:stretch>
            <a:fillRect/>
          </a:stretch>
        </p:blipFill>
        <p:spPr>
          <a:xfrm>
            <a:off x="228599" y="0"/>
            <a:ext cx="1028700" cy="1025250"/>
          </a:xfrm>
          <a:prstGeom prst="rect">
            <a:avLst/>
          </a:prstGeom>
          <a:noFill/>
          <a:ln>
            <a:noFill/>
          </a:ln>
        </p:spPr>
      </p:pic>
      <p:pic>
        <p:nvPicPr>
          <p:cNvPr id="446" name="Google Shape;446;p60"/>
          <p:cNvPicPr preferRelativeResize="0"/>
          <p:nvPr/>
        </p:nvPicPr>
        <p:blipFill>
          <a:blip r:embed="rId4">
            <a:alphaModFix/>
          </a:blip>
          <a:stretch>
            <a:fillRect/>
          </a:stretch>
        </p:blipFill>
        <p:spPr>
          <a:xfrm>
            <a:off x="1257300" y="0"/>
            <a:ext cx="6858000" cy="5143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1"/>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European Language Portfolio about Evaluation</a:t>
            </a:r>
            <a:endParaRPr sz="2800" b="1">
              <a:latin typeface="Times New Roman"/>
              <a:ea typeface="Times New Roman"/>
              <a:cs typeface="Times New Roman"/>
              <a:sym typeface="Times New Roman"/>
            </a:endParaRPr>
          </a:p>
        </p:txBody>
      </p:sp>
      <p:pic>
        <p:nvPicPr>
          <p:cNvPr id="452" name="Google Shape;452;p61"/>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453" name="Google Shape;453;p61"/>
          <p:cNvSpPr txBox="1">
            <a:spLocks noGrp="1"/>
          </p:cNvSpPr>
          <p:nvPr>
            <p:ph type="ctrTitle"/>
          </p:nvPr>
        </p:nvSpPr>
        <p:spPr>
          <a:xfrm>
            <a:off x="143250" y="788271"/>
            <a:ext cx="8857500" cy="4092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ru" sz="2000" b="1" dirty="0">
                <a:latin typeface="Times New Roman"/>
                <a:ea typeface="Times New Roman"/>
                <a:cs typeface="Times New Roman"/>
                <a:sym typeface="Times New Roman"/>
              </a:rPr>
              <a:t> The ELP has three obligatory components: </a:t>
            </a:r>
            <a:endParaRPr sz="2000" dirty="0">
              <a:latin typeface="Times New Roman"/>
              <a:ea typeface="Times New Roman"/>
              <a:cs typeface="Times New Roman"/>
              <a:sym typeface="Times New Roman"/>
            </a:endParaRPr>
          </a:p>
        </p:txBody>
      </p:sp>
      <p:sp>
        <p:nvSpPr>
          <p:cNvPr id="454" name="Google Shape;454;p61"/>
          <p:cNvSpPr txBox="1">
            <a:spLocks noGrp="1"/>
          </p:cNvSpPr>
          <p:nvPr>
            <p:ph type="ctrTitle"/>
          </p:nvPr>
        </p:nvSpPr>
        <p:spPr>
          <a:xfrm>
            <a:off x="270300" y="2330825"/>
            <a:ext cx="8603700" cy="1649400"/>
          </a:xfrm>
          <a:prstGeom prst="rect">
            <a:avLst/>
          </a:prstGeom>
        </p:spPr>
        <p:txBody>
          <a:bodyPr spcFirstLastPara="1" wrap="square" lIns="91425" tIns="91425" rIns="91425" bIns="91425" anchor="t" anchorCtr="0">
            <a:noAutofit/>
          </a:bodyPr>
          <a:lstStyle/>
          <a:p>
            <a:pPr marL="0" lvl="0" indent="-228600" algn="just" rtl="0">
              <a:lnSpc>
                <a:spcPct val="100000"/>
              </a:lnSpc>
              <a:spcBef>
                <a:spcPts val="0"/>
              </a:spcBef>
              <a:spcAft>
                <a:spcPts val="0"/>
              </a:spcAft>
              <a:buNone/>
            </a:pPr>
            <a:r>
              <a:rPr lang="ru" sz="2000">
                <a:latin typeface="Times New Roman"/>
                <a:ea typeface="Times New Roman"/>
                <a:cs typeface="Times New Roman"/>
                <a:sym typeface="Times New Roman"/>
              </a:rPr>
              <a:t>  It is where the owner collects evidence of his or her L2 proficiency and intercultural experience, and may also be used to store work in progress.</a:t>
            </a:r>
            <a:endParaRPr sz="2000">
              <a:latin typeface="Times New Roman"/>
              <a:ea typeface="Times New Roman"/>
              <a:cs typeface="Times New Roman"/>
              <a:sym typeface="Times New Roman"/>
            </a:endParaRPr>
          </a:p>
        </p:txBody>
      </p:sp>
      <p:sp>
        <p:nvSpPr>
          <p:cNvPr id="455" name="Google Shape;455;p61"/>
          <p:cNvSpPr/>
          <p:nvPr/>
        </p:nvSpPr>
        <p:spPr>
          <a:xfrm>
            <a:off x="270150" y="1434450"/>
            <a:ext cx="8603700" cy="699600"/>
          </a:xfrm>
          <a:prstGeom prst="roundRect">
            <a:avLst>
              <a:gd name="adj" fmla="val 16667"/>
            </a:avLst>
          </a:prstGeom>
          <a:solidFill>
            <a:srgbClr val="93C47D"/>
          </a:solidFill>
          <a:ln>
            <a:noFill/>
          </a:ln>
        </p:spPr>
        <p:txBody>
          <a:bodyPr spcFirstLastPara="1" wrap="square" lIns="91425" tIns="91425" rIns="91425" bIns="91425" anchor="ctr" anchorCtr="0">
            <a:noAutofit/>
          </a:bodyPr>
          <a:lstStyle/>
          <a:p>
            <a:pPr marL="0" lvl="0" indent="0" algn="just" rtl="0">
              <a:lnSpc>
                <a:spcPct val="115000"/>
              </a:lnSpc>
              <a:spcBef>
                <a:spcPts val="1200"/>
              </a:spcBef>
              <a:spcAft>
                <a:spcPts val="0"/>
              </a:spcAft>
              <a:buNone/>
            </a:pPr>
            <a:r>
              <a:rPr lang="ru" sz="2000" b="1">
                <a:solidFill>
                  <a:schemeClr val="dk1"/>
                </a:solidFill>
                <a:latin typeface="Times New Roman"/>
                <a:ea typeface="Times New Roman"/>
                <a:cs typeface="Times New Roman"/>
                <a:sym typeface="Times New Roman"/>
              </a:rPr>
              <a:t>The dossier</a:t>
            </a:r>
            <a:endParaRPr sz="20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Defining Evaluation</a:t>
            </a:r>
            <a:endParaRPr sz="2800" b="1">
              <a:latin typeface="Times New Roman"/>
              <a:ea typeface="Times New Roman"/>
              <a:cs typeface="Times New Roman"/>
              <a:sym typeface="Times New Roman"/>
            </a:endParaRPr>
          </a:p>
        </p:txBody>
      </p:sp>
      <p:pic>
        <p:nvPicPr>
          <p:cNvPr id="86" name="Google Shape;86;p17"/>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87" name="Google Shape;87;p17"/>
          <p:cNvSpPr txBox="1">
            <a:spLocks noGrp="1"/>
          </p:cNvSpPr>
          <p:nvPr>
            <p:ph type="ctrTitle"/>
          </p:nvPr>
        </p:nvSpPr>
        <p:spPr>
          <a:xfrm>
            <a:off x="2520200" y="1124525"/>
            <a:ext cx="6474600" cy="33789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2000">
                <a:highlight>
                  <a:srgbClr val="FFFFFF"/>
                </a:highlight>
                <a:latin typeface="Times New Roman"/>
                <a:ea typeface="Times New Roman"/>
                <a:cs typeface="Times New Roman"/>
                <a:sym typeface="Times New Roman"/>
              </a:rPr>
              <a:t>In every walk of life the process of evaluation takes place in one or the other form. If the evaluation process is eliminated from human life then perhaps the aim of life may be lost. </a:t>
            </a:r>
            <a:r>
              <a:rPr lang="ru" sz="2000" b="1">
                <a:highlight>
                  <a:srgbClr val="FFFFFF"/>
                </a:highlight>
                <a:latin typeface="Times New Roman"/>
                <a:ea typeface="Times New Roman"/>
                <a:cs typeface="Times New Roman"/>
                <a:sym typeface="Times New Roman"/>
              </a:rPr>
              <a:t>It is only through evaluation that one can discriminate between good and bad. </a:t>
            </a:r>
            <a:r>
              <a:rPr lang="ru" sz="2000">
                <a:highlight>
                  <a:srgbClr val="FFFFFF"/>
                </a:highlight>
                <a:latin typeface="Times New Roman"/>
                <a:ea typeface="Times New Roman"/>
                <a:cs typeface="Times New Roman"/>
                <a:sym typeface="Times New Roman"/>
              </a:rPr>
              <a:t>The whole cycle of social development revolves around the evaluation process. </a:t>
            </a:r>
            <a:r>
              <a:rPr lang="ru" sz="2000" b="1">
                <a:highlight>
                  <a:srgbClr val="FFFFFF"/>
                </a:highlight>
                <a:latin typeface="Times New Roman"/>
                <a:ea typeface="Times New Roman"/>
                <a:cs typeface="Times New Roman"/>
                <a:sym typeface="Times New Roman"/>
              </a:rPr>
              <a:t>In education how much a child has succeeded in his aims, can only be determined through evaluation. </a:t>
            </a:r>
            <a:endParaRPr sz="2000">
              <a:latin typeface="Times New Roman"/>
              <a:ea typeface="Times New Roman"/>
              <a:cs typeface="Times New Roman"/>
              <a:sym typeface="Times New Roman"/>
            </a:endParaRPr>
          </a:p>
        </p:txBody>
      </p:sp>
      <p:pic>
        <p:nvPicPr>
          <p:cNvPr id="88" name="Google Shape;88;p17"/>
          <p:cNvPicPr preferRelativeResize="0"/>
          <p:nvPr/>
        </p:nvPicPr>
        <p:blipFill rotWithShape="1">
          <a:blip r:embed="rId4">
            <a:alphaModFix/>
          </a:blip>
          <a:srcRect r="51883"/>
          <a:stretch/>
        </p:blipFill>
        <p:spPr>
          <a:xfrm>
            <a:off x="228600" y="1124525"/>
            <a:ext cx="2291600" cy="31813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62"/>
          <p:cNvPicPr preferRelativeResize="0"/>
          <p:nvPr/>
        </p:nvPicPr>
        <p:blipFill>
          <a:blip r:embed="rId3">
            <a:alphaModFix/>
          </a:blip>
          <a:stretch>
            <a:fillRect/>
          </a:stretch>
        </p:blipFill>
        <p:spPr>
          <a:xfrm>
            <a:off x="228599" y="0"/>
            <a:ext cx="1028700" cy="1025250"/>
          </a:xfrm>
          <a:prstGeom prst="rect">
            <a:avLst/>
          </a:prstGeom>
          <a:noFill/>
          <a:ln>
            <a:noFill/>
          </a:ln>
        </p:spPr>
      </p:pic>
      <p:pic>
        <p:nvPicPr>
          <p:cNvPr id="461" name="Google Shape;461;p62"/>
          <p:cNvPicPr preferRelativeResize="0"/>
          <p:nvPr/>
        </p:nvPicPr>
        <p:blipFill rotWithShape="1">
          <a:blip r:embed="rId4">
            <a:alphaModFix/>
          </a:blip>
          <a:srcRect l="2610" t="4634"/>
          <a:stretch/>
        </p:blipFill>
        <p:spPr>
          <a:xfrm>
            <a:off x="1257300" y="0"/>
            <a:ext cx="7003717" cy="51435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3"/>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European Language Portfolio about Evaluation</a:t>
            </a:r>
            <a:endParaRPr sz="2800" b="1">
              <a:latin typeface="Times New Roman"/>
              <a:ea typeface="Times New Roman"/>
              <a:cs typeface="Times New Roman"/>
              <a:sym typeface="Times New Roman"/>
            </a:endParaRPr>
          </a:p>
        </p:txBody>
      </p:sp>
      <p:pic>
        <p:nvPicPr>
          <p:cNvPr id="467" name="Google Shape;467;p63"/>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468" name="Google Shape;468;p63"/>
          <p:cNvSpPr txBox="1">
            <a:spLocks noGrp="1"/>
          </p:cNvSpPr>
          <p:nvPr>
            <p:ph type="ctrTitle"/>
          </p:nvPr>
        </p:nvSpPr>
        <p:spPr>
          <a:xfrm>
            <a:off x="143250" y="1207350"/>
            <a:ext cx="5361000" cy="36696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ru" sz="2000">
                <a:latin typeface="Times New Roman"/>
                <a:ea typeface="Times New Roman"/>
                <a:cs typeface="Times New Roman"/>
                <a:sym typeface="Times New Roman"/>
              </a:rPr>
              <a:t>The ELP has two functions, </a:t>
            </a:r>
            <a:r>
              <a:rPr lang="ru" sz="2000" b="1">
                <a:latin typeface="Times New Roman"/>
                <a:ea typeface="Times New Roman"/>
                <a:cs typeface="Times New Roman"/>
                <a:sym typeface="Times New Roman"/>
              </a:rPr>
              <a:t>pedagogical and reporting</a:t>
            </a:r>
            <a:r>
              <a:rPr lang="ru" sz="2000">
                <a:latin typeface="Times New Roman"/>
                <a:ea typeface="Times New Roman"/>
                <a:cs typeface="Times New Roman"/>
                <a:sym typeface="Times New Roman"/>
              </a:rPr>
              <a:t>. </a:t>
            </a:r>
            <a:endParaRPr sz="200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ru" sz="2000">
                <a:latin typeface="Times New Roman"/>
                <a:ea typeface="Times New Roman"/>
                <a:cs typeface="Times New Roman"/>
                <a:sym typeface="Times New Roman"/>
              </a:rPr>
              <a:t>It is designed to support the language learning process in a variety of ways, but it also documents that process, providing a cumulative record of learning achievement and the owner’s experience of using the L2s he or she knows.</a:t>
            </a:r>
            <a:endParaRPr sz="200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endParaRPr sz="2000" b="1">
              <a:latin typeface="Times New Roman"/>
              <a:ea typeface="Times New Roman"/>
              <a:cs typeface="Times New Roman"/>
              <a:sym typeface="Times New Roman"/>
            </a:endParaRPr>
          </a:p>
        </p:txBody>
      </p:sp>
      <p:pic>
        <p:nvPicPr>
          <p:cNvPr id="469" name="Google Shape;469;p63" descr="ECML/CELV &gt; Thematic areas &gt; Curricula and evaluation &gt; European Language  Portfolio &gt; Browse portfolios"/>
          <p:cNvPicPr preferRelativeResize="0"/>
          <p:nvPr/>
        </p:nvPicPr>
        <p:blipFill>
          <a:blip r:embed="rId4">
            <a:alphaModFix/>
          </a:blip>
          <a:stretch>
            <a:fillRect/>
          </a:stretch>
        </p:blipFill>
        <p:spPr>
          <a:xfrm>
            <a:off x="5835900" y="815700"/>
            <a:ext cx="2746626" cy="4023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4"/>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Conclusion</a:t>
            </a:r>
            <a:endParaRPr sz="2800" b="1">
              <a:latin typeface="Times New Roman"/>
              <a:ea typeface="Times New Roman"/>
              <a:cs typeface="Times New Roman"/>
              <a:sym typeface="Times New Roman"/>
            </a:endParaRPr>
          </a:p>
        </p:txBody>
      </p:sp>
      <p:pic>
        <p:nvPicPr>
          <p:cNvPr id="475" name="Google Shape;475;p64"/>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476" name="Google Shape;476;p64"/>
          <p:cNvSpPr txBox="1"/>
          <p:nvPr/>
        </p:nvSpPr>
        <p:spPr>
          <a:xfrm>
            <a:off x="228600" y="1026475"/>
            <a:ext cx="8659800" cy="4002000"/>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0"/>
              </a:spcBef>
              <a:spcAft>
                <a:spcPts val="0"/>
              </a:spcAft>
              <a:buNone/>
            </a:pPr>
            <a:r>
              <a:rPr lang="ru" sz="1900">
                <a:solidFill>
                  <a:schemeClr val="dk1"/>
                </a:solidFill>
                <a:latin typeface="Times New Roman"/>
                <a:ea typeface="Times New Roman"/>
                <a:cs typeface="Times New Roman"/>
                <a:sym typeface="Times New Roman"/>
              </a:rPr>
              <a:t>Evaluation is a continuous process and a periodic exercise. It plays an enormous role in the teaching – learning process. Evaluation has many functions - placement, instructional, diagnostic, predictive, guidance, motivational, development, research, communicative functions. Evaluation allows both teachers and learners to see the progress of learning and identify the ways how to improve teaching and learning.</a:t>
            </a:r>
            <a:endParaRPr sz="1900">
              <a:solidFill>
                <a:schemeClr val="dk1"/>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ru" sz="1900">
                <a:solidFill>
                  <a:schemeClr val="dk1"/>
                </a:solidFill>
                <a:latin typeface="Times New Roman"/>
                <a:ea typeface="Times New Roman"/>
                <a:cs typeface="Times New Roman"/>
                <a:sym typeface="Times New Roman"/>
              </a:rPr>
              <a:t>There are also different types of evaluation – formative, summative, placement and diagnostic used for different purposes during teaching and learning.</a:t>
            </a:r>
            <a:endParaRPr sz="1900">
              <a:solidFill>
                <a:schemeClr val="dk1"/>
              </a:solidFill>
              <a:latin typeface="Times New Roman"/>
              <a:ea typeface="Times New Roman"/>
              <a:cs typeface="Times New Roman"/>
              <a:sym typeface="Times New Roman"/>
            </a:endParaRPr>
          </a:p>
          <a:p>
            <a:pPr marL="0" lvl="0" indent="0" algn="just" rtl="0">
              <a:lnSpc>
                <a:spcPct val="100000"/>
              </a:lnSpc>
              <a:spcBef>
                <a:spcPts val="1200"/>
              </a:spcBef>
              <a:spcAft>
                <a:spcPts val="0"/>
              </a:spcAft>
              <a:buNone/>
            </a:pPr>
            <a:r>
              <a:rPr lang="ru" sz="1900">
                <a:solidFill>
                  <a:schemeClr val="dk1"/>
                </a:solidFill>
                <a:latin typeface="Times New Roman"/>
                <a:ea typeface="Times New Roman"/>
                <a:cs typeface="Times New Roman"/>
                <a:sym typeface="Times New Roman"/>
              </a:rPr>
              <a:t>Evaluation is not one-side process. Students can also practice self-evaluation. This allows the students to objectively approach to the analysis of the quality of their performance, identify the gaps, determine the stage of the development of their skills and set goals for further training, thus, promoting the development of critical thinking and learning autonomy. </a:t>
            </a:r>
            <a:endParaRPr sz="1900">
              <a:solidFill>
                <a:schemeClr val="dk1"/>
              </a:solidFill>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5"/>
          <p:cNvSpPr txBox="1">
            <a:spLocks noGrp="1"/>
          </p:cNvSpPr>
          <p:nvPr>
            <p:ph type="ctrTitle"/>
          </p:nvPr>
        </p:nvSpPr>
        <p:spPr>
          <a:xfrm>
            <a:off x="1257300" y="0"/>
            <a:ext cx="75750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Questions</a:t>
            </a:r>
            <a:endParaRPr sz="2800" b="1">
              <a:latin typeface="Times New Roman"/>
              <a:ea typeface="Times New Roman"/>
              <a:cs typeface="Times New Roman"/>
              <a:sym typeface="Times New Roman"/>
            </a:endParaRPr>
          </a:p>
        </p:txBody>
      </p:sp>
      <p:pic>
        <p:nvPicPr>
          <p:cNvPr id="482" name="Google Shape;482;p65"/>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483" name="Google Shape;483;p65"/>
          <p:cNvSpPr txBox="1"/>
          <p:nvPr/>
        </p:nvSpPr>
        <p:spPr>
          <a:xfrm>
            <a:off x="228600" y="1025250"/>
            <a:ext cx="8946900" cy="4063500"/>
          </a:xfrm>
          <a:prstGeom prst="rect">
            <a:avLst/>
          </a:prstGeom>
          <a:noFill/>
          <a:ln>
            <a:noFill/>
          </a:ln>
        </p:spPr>
        <p:txBody>
          <a:bodyPr spcFirstLastPara="1" wrap="square" lIns="91425" tIns="91425" rIns="91425" bIns="91425" anchor="t" anchorCtr="0">
            <a:spAutoFit/>
          </a:bodyPr>
          <a:lstStyle/>
          <a:p>
            <a:pPr marL="546100" lvl="0" indent="-177800" algn="l" rtl="0">
              <a:lnSpc>
                <a:spcPct val="100000"/>
              </a:lnSpc>
              <a:spcBef>
                <a:spcPts val="0"/>
              </a:spcBef>
              <a:spcAft>
                <a:spcPts val="0"/>
              </a:spcAft>
              <a:buNone/>
            </a:pPr>
            <a:r>
              <a:rPr lang="ru" sz="1800">
                <a:solidFill>
                  <a:schemeClr val="dk1"/>
                </a:solidFill>
                <a:latin typeface="Times New Roman"/>
                <a:ea typeface="Times New Roman"/>
                <a:cs typeface="Times New Roman"/>
                <a:sym typeface="Times New Roman"/>
              </a:rPr>
              <a:t>1)  What is evaluation?</a:t>
            </a:r>
            <a:endParaRPr sz="1800">
              <a:solidFill>
                <a:schemeClr val="dk1"/>
              </a:solidFill>
              <a:latin typeface="Times New Roman"/>
              <a:ea typeface="Times New Roman"/>
              <a:cs typeface="Times New Roman"/>
              <a:sym typeface="Times New Roman"/>
            </a:endParaRPr>
          </a:p>
          <a:p>
            <a:pPr marL="546100" lvl="0" indent="-177800" algn="l" rtl="0">
              <a:lnSpc>
                <a:spcPct val="100000"/>
              </a:lnSpc>
              <a:spcBef>
                <a:spcPts val="0"/>
              </a:spcBef>
              <a:spcAft>
                <a:spcPts val="0"/>
              </a:spcAft>
              <a:buNone/>
            </a:pPr>
            <a:r>
              <a:rPr lang="ru" sz="1800">
                <a:solidFill>
                  <a:schemeClr val="dk1"/>
                </a:solidFill>
                <a:latin typeface="Times New Roman"/>
                <a:ea typeface="Times New Roman"/>
                <a:cs typeface="Times New Roman"/>
                <a:sym typeface="Times New Roman"/>
              </a:rPr>
              <a:t>2)  What is the difference between evaluation and assessment? Are they the same thing?</a:t>
            </a:r>
            <a:endParaRPr sz="1800">
              <a:solidFill>
                <a:schemeClr val="dk1"/>
              </a:solidFill>
              <a:latin typeface="Times New Roman"/>
              <a:ea typeface="Times New Roman"/>
              <a:cs typeface="Times New Roman"/>
              <a:sym typeface="Times New Roman"/>
            </a:endParaRPr>
          </a:p>
          <a:p>
            <a:pPr marL="546100" lvl="0" indent="-177800" algn="l" rtl="0">
              <a:lnSpc>
                <a:spcPct val="100000"/>
              </a:lnSpc>
              <a:spcBef>
                <a:spcPts val="0"/>
              </a:spcBef>
              <a:spcAft>
                <a:spcPts val="0"/>
              </a:spcAft>
              <a:buNone/>
            </a:pPr>
            <a:r>
              <a:rPr lang="ru" sz="1800">
                <a:solidFill>
                  <a:schemeClr val="dk1"/>
                </a:solidFill>
                <a:latin typeface="Times New Roman"/>
                <a:ea typeface="Times New Roman"/>
                <a:cs typeface="Times New Roman"/>
                <a:sym typeface="Times New Roman"/>
              </a:rPr>
              <a:t>3)  How many types of evaluation are there?</a:t>
            </a:r>
            <a:endParaRPr sz="1800">
              <a:solidFill>
                <a:schemeClr val="dk1"/>
              </a:solidFill>
              <a:latin typeface="Times New Roman"/>
              <a:ea typeface="Times New Roman"/>
              <a:cs typeface="Times New Roman"/>
              <a:sym typeface="Times New Roman"/>
            </a:endParaRPr>
          </a:p>
          <a:p>
            <a:pPr marL="546100" lvl="0" indent="-177800" algn="l" rtl="0">
              <a:lnSpc>
                <a:spcPct val="100000"/>
              </a:lnSpc>
              <a:spcBef>
                <a:spcPts val="0"/>
              </a:spcBef>
              <a:spcAft>
                <a:spcPts val="0"/>
              </a:spcAft>
              <a:buNone/>
            </a:pPr>
            <a:r>
              <a:rPr lang="ru" sz="1800">
                <a:solidFill>
                  <a:schemeClr val="dk1"/>
                </a:solidFill>
                <a:latin typeface="Times New Roman"/>
                <a:ea typeface="Times New Roman"/>
                <a:cs typeface="Times New Roman"/>
                <a:sym typeface="Times New Roman"/>
              </a:rPr>
              <a:t>4)  What does each type of evaluation serve for?</a:t>
            </a:r>
            <a:endParaRPr sz="1800">
              <a:solidFill>
                <a:schemeClr val="dk1"/>
              </a:solidFill>
              <a:latin typeface="Times New Roman"/>
              <a:ea typeface="Times New Roman"/>
              <a:cs typeface="Times New Roman"/>
              <a:sym typeface="Times New Roman"/>
            </a:endParaRPr>
          </a:p>
          <a:p>
            <a:pPr marL="546100" lvl="0" indent="-177800" algn="l" rtl="0">
              <a:lnSpc>
                <a:spcPct val="100000"/>
              </a:lnSpc>
              <a:spcBef>
                <a:spcPts val="0"/>
              </a:spcBef>
              <a:spcAft>
                <a:spcPts val="0"/>
              </a:spcAft>
              <a:buNone/>
            </a:pPr>
            <a:r>
              <a:rPr lang="ru" sz="1800">
                <a:solidFill>
                  <a:schemeClr val="dk1"/>
                </a:solidFill>
                <a:latin typeface="Times New Roman"/>
                <a:ea typeface="Times New Roman"/>
                <a:cs typeface="Times New Roman"/>
                <a:sym typeface="Times New Roman"/>
              </a:rPr>
              <a:t>5)   What are the functions of evaluation? How many functions of evaluations are there?</a:t>
            </a:r>
            <a:endParaRPr sz="1800">
              <a:solidFill>
                <a:schemeClr val="dk1"/>
              </a:solidFill>
              <a:latin typeface="Times New Roman"/>
              <a:ea typeface="Times New Roman"/>
              <a:cs typeface="Times New Roman"/>
              <a:sym typeface="Times New Roman"/>
            </a:endParaRPr>
          </a:p>
          <a:p>
            <a:pPr marL="546100" lvl="0" indent="-177800" algn="l" rtl="0">
              <a:lnSpc>
                <a:spcPct val="100000"/>
              </a:lnSpc>
              <a:spcBef>
                <a:spcPts val="0"/>
              </a:spcBef>
              <a:spcAft>
                <a:spcPts val="0"/>
              </a:spcAft>
              <a:buNone/>
            </a:pPr>
            <a:r>
              <a:rPr lang="ru" sz="1800">
                <a:solidFill>
                  <a:schemeClr val="dk1"/>
                </a:solidFill>
                <a:latin typeface="Times New Roman"/>
                <a:ea typeface="Times New Roman"/>
                <a:cs typeface="Times New Roman"/>
                <a:sym typeface="Times New Roman"/>
              </a:rPr>
              <a:t>6)  What principles the teacher must follow while evaluation his or her students?</a:t>
            </a:r>
            <a:endParaRPr sz="1800">
              <a:solidFill>
                <a:schemeClr val="dk1"/>
              </a:solidFill>
              <a:latin typeface="Times New Roman"/>
              <a:ea typeface="Times New Roman"/>
              <a:cs typeface="Times New Roman"/>
              <a:sym typeface="Times New Roman"/>
            </a:endParaRPr>
          </a:p>
          <a:p>
            <a:pPr marL="546100" lvl="0" indent="-177800" algn="l" rtl="0">
              <a:lnSpc>
                <a:spcPct val="100000"/>
              </a:lnSpc>
              <a:spcBef>
                <a:spcPts val="0"/>
              </a:spcBef>
              <a:spcAft>
                <a:spcPts val="0"/>
              </a:spcAft>
              <a:buNone/>
            </a:pPr>
            <a:r>
              <a:rPr lang="ru" sz="1800">
                <a:solidFill>
                  <a:schemeClr val="dk1"/>
                </a:solidFill>
                <a:latin typeface="Times New Roman"/>
                <a:ea typeface="Times New Roman"/>
                <a:cs typeface="Times New Roman"/>
                <a:sym typeface="Times New Roman"/>
              </a:rPr>
              <a:t>7)  What is self-assessment?</a:t>
            </a:r>
            <a:endParaRPr sz="1800">
              <a:solidFill>
                <a:schemeClr val="dk1"/>
              </a:solidFill>
              <a:latin typeface="Times New Roman"/>
              <a:ea typeface="Times New Roman"/>
              <a:cs typeface="Times New Roman"/>
              <a:sym typeface="Times New Roman"/>
            </a:endParaRPr>
          </a:p>
          <a:p>
            <a:pPr marL="546100" lvl="0" indent="-177800" algn="l" rtl="0">
              <a:lnSpc>
                <a:spcPct val="100000"/>
              </a:lnSpc>
              <a:spcBef>
                <a:spcPts val="0"/>
              </a:spcBef>
              <a:spcAft>
                <a:spcPts val="0"/>
              </a:spcAft>
              <a:buNone/>
            </a:pPr>
            <a:r>
              <a:rPr lang="ru" sz="1800">
                <a:solidFill>
                  <a:schemeClr val="dk1"/>
                </a:solidFill>
                <a:latin typeface="Times New Roman"/>
                <a:ea typeface="Times New Roman"/>
                <a:cs typeface="Times New Roman"/>
                <a:sym typeface="Times New Roman"/>
              </a:rPr>
              <a:t>8)  Why does the teacher should practice self-evaluation or self-assessment with the students? What are the advantages of practicing self-evaluation? Are there any disadvantages?</a:t>
            </a:r>
            <a:endParaRPr sz="1800">
              <a:solidFill>
                <a:schemeClr val="dk1"/>
              </a:solidFill>
              <a:latin typeface="Times New Roman"/>
              <a:ea typeface="Times New Roman"/>
              <a:cs typeface="Times New Roman"/>
              <a:sym typeface="Times New Roman"/>
            </a:endParaRPr>
          </a:p>
          <a:p>
            <a:pPr marL="546100" lvl="0" indent="-177800" algn="l" rtl="0">
              <a:lnSpc>
                <a:spcPct val="100000"/>
              </a:lnSpc>
              <a:spcBef>
                <a:spcPts val="0"/>
              </a:spcBef>
              <a:spcAft>
                <a:spcPts val="0"/>
              </a:spcAft>
              <a:buNone/>
            </a:pPr>
            <a:r>
              <a:rPr lang="ru" sz="1800">
                <a:solidFill>
                  <a:schemeClr val="dk1"/>
                </a:solidFill>
                <a:latin typeface="Times New Roman"/>
                <a:ea typeface="Times New Roman"/>
                <a:cs typeface="Times New Roman"/>
                <a:sym typeface="Times New Roman"/>
              </a:rPr>
              <a:t>9)  How can students assess or evaluate themselves? What tools they use?</a:t>
            </a:r>
            <a:endParaRPr sz="1800">
              <a:solidFill>
                <a:schemeClr val="dk1"/>
              </a:solidFill>
              <a:latin typeface="Times New Roman"/>
              <a:ea typeface="Times New Roman"/>
              <a:cs typeface="Times New Roman"/>
              <a:sym typeface="Times New Roman"/>
            </a:endParaRPr>
          </a:p>
          <a:p>
            <a:pPr marL="355600" lvl="0" indent="0" algn="l" rtl="0">
              <a:lnSpc>
                <a:spcPct val="100000"/>
              </a:lnSpc>
              <a:spcBef>
                <a:spcPts val="0"/>
              </a:spcBef>
              <a:spcAft>
                <a:spcPts val="0"/>
              </a:spcAft>
              <a:buNone/>
            </a:pPr>
            <a:r>
              <a:rPr lang="ru" sz="1800">
                <a:solidFill>
                  <a:schemeClr val="dk1"/>
                </a:solidFill>
                <a:latin typeface="Times New Roman"/>
                <a:ea typeface="Times New Roman"/>
                <a:cs typeface="Times New Roman"/>
                <a:sym typeface="Times New Roman"/>
              </a:rPr>
              <a:t>10) What questions does the student ask himself while self-assessment?</a:t>
            </a:r>
            <a:endParaRPr sz="1800">
              <a:solidFill>
                <a:schemeClr val="dk1"/>
              </a:solidFill>
              <a:latin typeface="Times New Roman"/>
              <a:ea typeface="Times New Roman"/>
              <a:cs typeface="Times New Roman"/>
              <a:sym typeface="Times New Roman"/>
            </a:endParaRPr>
          </a:p>
          <a:p>
            <a:pPr marL="355600" lvl="0" indent="0" algn="l" rtl="0">
              <a:lnSpc>
                <a:spcPct val="100000"/>
              </a:lnSpc>
              <a:spcBef>
                <a:spcPts val="0"/>
              </a:spcBef>
              <a:spcAft>
                <a:spcPts val="0"/>
              </a:spcAft>
              <a:buNone/>
            </a:pPr>
            <a:r>
              <a:rPr lang="ru" sz="1800">
                <a:solidFill>
                  <a:schemeClr val="dk1"/>
                </a:solidFill>
                <a:latin typeface="Times New Roman"/>
                <a:ea typeface="Times New Roman"/>
                <a:cs typeface="Times New Roman"/>
                <a:sym typeface="Times New Roman"/>
              </a:rPr>
              <a:t>11) What is the European Language portfolio?</a:t>
            </a:r>
            <a:endParaRPr sz="1800">
              <a:solidFill>
                <a:schemeClr val="dk1"/>
              </a:solidFill>
              <a:latin typeface="Times New Roman"/>
              <a:ea typeface="Times New Roman"/>
              <a:cs typeface="Times New Roman"/>
              <a:sym typeface="Times New Roman"/>
            </a:endParaRPr>
          </a:p>
          <a:p>
            <a:pPr marL="355600" lvl="0" indent="0" algn="l" rtl="0">
              <a:lnSpc>
                <a:spcPct val="100000"/>
              </a:lnSpc>
              <a:spcBef>
                <a:spcPts val="0"/>
              </a:spcBef>
              <a:spcAft>
                <a:spcPts val="0"/>
              </a:spcAft>
              <a:buNone/>
            </a:pPr>
            <a:r>
              <a:rPr lang="ru" sz="1800">
                <a:solidFill>
                  <a:schemeClr val="dk1"/>
                </a:solidFill>
                <a:latin typeface="Times New Roman"/>
                <a:ea typeface="Times New Roman"/>
                <a:cs typeface="Times New Roman"/>
                <a:sym typeface="Times New Roman"/>
              </a:rPr>
              <a:t>12) What are the obligatory components of the ELP?</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66"/>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References</a:t>
            </a:r>
            <a:endParaRPr sz="2800" b="1">
              <a:latin typeface="Times New Roman"/>
              <a:ea typeface="Times New Roman"/>
              <a:cs typeface="Times New Roman"/>
              <a:sym typeface="Times New Roman"/>
            </a:endParaRPr>
          </a:p>
        </p:txBody>
      </p:sp>
      <p:pic>
        <p:nvPicPr>
          <p:cNvPr id="489" name="Google Shape;489;p66"/>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490" name="Google Shape;490;p66"/>
          <p:cNvSpPr txBox="1">
            <a:spLocks noGrp="1"/>
          </p:cNvSpPr>
          <p:nvPr>
            <p:ph type="ctrTitle"/>
          </p:nvPr>
        </p:nvSpPr>
        <p:spPr>
          <a:xfrm>
            <a:off x="301650" y="1574475"/>
            <a:ext cx="8693100" cy="3378900"/>
          </a:xfrm>
          <a:prstGeom prst="rect">
            <a:avLst/>
          </a:prstGeom>
        </p:spPr>
        <p:txBody>
          <a:bodyPr spcFirstLastPara="1" wrap="square" lIns="91425" tIns="91425" rIns="91425" bIns="91425" anchor="b" anchorCtr="0">
            <a:noAutofit/>
          </a:bodyPr>
          <a:lstStyle/>
          <a:p>
            <a:pPr marL="0" lvl="0" indent="-228600" algn="just" rtl="0">
              <a:lnSpc>
                <a:spcPct val="100000"/>
              </a:lnSpc>
              <a:spcBef>
                <a:spcPts val="1200"/>
              </a:spcBef>
              <a:spcAft>
                <a:spcPts val="0"/>
              </a:spcAft>
              <a:buNone/>
            </a:pPr>
            <a:r>
              <a:rPr lang="ru" sz="1300">
                <a:latin typeface="Times New Roman"/>
                <a:ea typeface="Times New Roman"/>
                <a:cs typeface="Times New Roman"/>
                <a:sym typeface="Times New Roman"/>
              </a:rPr>
              <a:t>1)	Meidasari, V. E. The assessments and evaluation ion teaching English as a foreign language    (</a:t>
            </a:r>
            <a:r>
              <a:rPr lang="ru" sz="1300" u="sng">
                <a:solidFill>
                  <a:schemeClr val="hlink"/>
                </a:solidFill>
                <a:latin typeface="Times New Roman"/>
                <a:ea typeface="Times New Roman"/>
                <a:cs typeface="Times New Roman"/>
                <a:sym typeface="Times New Roman"/>
                <a:hlinkClick r:id="rId4"/>
              </a:rPr>
              <a:t>https://www.researchgate.net/publication/320378982_THE_ASSESSMENT_AND_EVALUATION_IN_TEACHING_ENGLISH_AS_A_FOREIGN_LANGUAGE</a:t>
            </a:r>
            <a:r>
              <a:rPr lang="ru"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a:p>
            <a:pPr marL="0" lvl="0" indent="-228600" algn="just" rtl="0">
              <a:lnSpc>
                <a:spcPct val="100000"/>
              </a:lnSpc>
              <a:spcBef>
                <a:spcPts val="1200"/>
              </a:spcBef>
              <a:spcAft>
                <a:spcPts val="0"/>
              </a:spcAft>
              <a:buNone/>
            </a:pPr>
            <a:r>
              <a:rPr lang="ru" sz="1300">
                <a:latin typeface="Times New Roman"/>
                <a:ea typeface="Times New Roman"/>
                <a:cs typeface="Times New Roman"/>
                <a:sym typeface="Times New Roman"/>
              </a:rPr>
              <a:t>2)	Malcova, P. The Role of Evaluation in Enhancing the Language Competences, Brno, 2006  (</a:t>
            </a:r>
            <a:r>
              <a:rPr lang="ru" sz="1300" u="sng">
                <a:solidFill>
                  <a:schemeClr val="hlink"/>
                </a:solidFill>
                <a:latin typeface="Times New Roman"/>
                <a:ea typeface="Times New Roman"/>
                <a:cs typeface="Times New Roman"/>
                <a:sym typeface="Times New Roman"/>
                <a:hlinkClick r:id="rId5"/>
              </a:rPr>
              <a:t>https://is.muni.cz/th/ula5m/The_role_of_evaluation_in_enhancing_the_language_competences.pdf</a:t>
            </a:r>
            <a:r>
              <a:rPr lang="ru" sz="1300">
                <a:latin typeface="Times New Roman"/>
                <a:ea typeface="Times New Roman"/>
                <a:cs typeface="Times New Roman"/>
                <a:sym typeface="Times New Roman"/>
              </a:rPr>
              <a:t>)</a:t>
            </a:r>
            <a:endParaRPr sz="1300">
              <a:latin typeface="Times New Roman"/>
              <a:ea typeface="Times New Roman"/>
              <a:cs typeface="Times New Roman"/>
              <a:sym typeface="Times New Roman"/>
            </a:endParaRPr>
          </a:p>
          <a:p>
            <a:pPr marL="0" lvl="0" indent="-228600" algn="just" rtl="0">
              <a:lnSpc>
                <a:spcPct val="100000"/>
              </a:lnSpc>
              <a:spcBef>
                <a:spcPts val="1200"/>
              </a:spcBef>
              <a:spcAft>
                <a:spcPts val="0"/>
              </a:spcAft>
              <a:buNone/>
            </a:pPr>
            <a:r>
              <a:rPr lang="ru" sz="1300">
                <a:latin typeface="Times New Roman"/>
                <a:ea typeface="Times New Roman"/>
                <a:cs typeface="Times New Roman"/>
                <a:sym typeface="Times New Roman"/>
              </a:rPr>
              <a:t>3)	Ifeoma, E. F. The Role of Evaluation in Teaching and Learning Process in Education, - International Journal of Advanced Academic and Educational Research, October, 2022 (</a:t>
            </a:r>
            <a:r>
              <a:rPr lang="ru" sz="1300" u="sng">
                <a:solidFill>
                  <a:schemeClr val="hlink"/>
                </a:solidFill>
                <a:latin typeface="Times New Roman"/>
                <a:ea typeface="Times New Roman"/>
                <a:cs typeface="Times New Roman"/>
                <a:sym typeface="Times New Roman"/>
                <a:hlinkClick r:id="rId6"/>
              </a:rPr>
              <a:t>https://arcnjournals.org/images/2726145223713511.pdf</a:t>
            </a:r>
            <a:r>
              <a:rPr lang="ru"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a:p>
            <a:pPr marL="0" lvl="0" indent="-228600" algn="just" rtl="0">
              <a:lnSpc>
                <a:spcPct val="100000"/>
              </a:lnSpc>
              <a:spcBef>
                <a:spcPts val="1200"/>
              </a:spcBef>
              <a:spcAft>
                <a:spcPts val="0"/>
              </a:spcAft>
              <a:buNone/>
            </a:pPr>
            <a:r>
              <a:rPr lang="ru" sz="1300">
                <a:latin typeface="Times New Roman"/>
                <a:ea typeface="Times New Roman"/>
                <a:cs typeface="Times New Roman"/>
                <a:sym typeface="Times New Roman"/>
              </a:rPr>
              <a:t>4)	Dicha, M. Evaluation in Teaching and Learning Process | Education (</a:t>
            </a:r>
            <a:r>
              <a:rPr lang="ru" sz="1300" u="sng">
                <a:solidFill>
                  <a:schemeClr val="hlink"/>
                </a:solidFill>
                <a:latin typeface="Times New Roman"/>
                <a:ea typeface="Times New Roman"/>
                <a:cs typeface="Times New Roman"/>
                <a:sym typeface="Times New Roman"/>
                <a:hlinkClick r:id="rId7"/>
              </a:rPr>
              <a:t>https://www.yourarticlelibrary.com/statistics-2/evaluation-in-teaching-and-learning-process-education/92476</a:t>
            </a:r>
            <a:r>
              <a:rPr lang="ru"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a:p>
            <a:pPr marL="0" lvl="0" indent="-228600" algn="just" rtl="0">
              <a:lnSpc>
                <a:spcPct val="100000"/>
              </a:lnSpc>
              <a:spcBef>
                <a:spcPts val="1200"/>
              </a:spcBef>
              <a:spcAft>
                <a:spcPts val="0"/>
              </a:spcAft>
              <a:buNone/>
            </a:pPr>
            <a:r>
              <a:rPr lang="ru" sz="1300">
                <a:latin typeface="Times New Roman"/>
                <a:ea typeface="Times New Roman"/>
                <a:cs typeface="Times New Roman"/>
                <a:sym typeface="Times New Roman"/>
              </a:rPr>
              <a:t>5)	Surbhi S. Difference Between Assessment and Evaluation (</a:t>
            </a:r>
            <a:r>
              <a:rPr lang="ru" sz="1300" u="sng">
                <a:solidFill>
                  <a:schemeClr val="hlink"/>
                </a:solidFill>
                <a:latin typeface="Times New Roman"/>
                <a:ea typeface="Times New Roman"/>
                <a:cs typeface="Times New Roman"/>
                <a:sym typeface="Times New Roman"/>
                <a:hlinkClick r:id="rId8"/>
              </a:rPr>
              <a:t>https://keydifferences.com/difference-between-assessment-and-evaluation.html</a:t>
            </a:r>
            <a:r>
              <a:rPr lang="ru" sz="1300">
                <a:latin typeface="Times New Roman"/>
                <a:ea typeface="Times New Roman"/>
                <a:cs typeface="Times New Roman"/>
                <a:sym typeface="Times New Roman"/>
              </a:rPr>
              <a:t>)</a:t>
            </a:r>
            <a:endParaRPr sz="1300">
              <a:latin typeface="Times New Roman"/>
              <a:ea typeface="Times New Roman"/>
              <a:cs typeface="Times New Roman"/>
              <a:sym typeface="Times New Roman"/>
            </a:endParaRPr>
          </a:p>
          <a:p>
            <a:pPr marL="0" lvl="0" indent="-228600" algn="just" rtl="0">
              <a:lnSpc>
                <a:spcPct val="100000"/>
              </a:lnSpc>
              <a:spcBef>
                <a:spcPts val="1200"/>
              </a:spcBef>
              <a:spcAft>
                <a:spcPts val="1200"/>
              </a:spcAft>
              <a:buNone/>
            </a:pPr>
            <a:r>
              <a:rPr lang="ru" sz="1300">
                <a:latin typeface="Times New Roman"/>
                <a:ea typeface="Times New Roman"/>
                <a:cs typeface="Times New Roman"/>
                <a:sym typeface="Times New Roman"/>
              </a:rPr>
              <a:t>6) Новые технологии  в образовании. Программа дополнительного профессионального образования для студентов выпускных курсов вузов, осуществляющих подготовку педагогических кадров, разработанная на основе уровневых повышения квалификации педагогических работников Республики  Казахстан. Руководство для студента. - АОО «Назарбаев Интеллектуальные школы», 2015</a:t>
            </a:r>
            <a:endParaRPr sz="1300">
              <a:latin typeface="Times New Roman"/>
              <a:ea typeface="Times New Roman"/>
              <a:cs typeface="Times New Roman"/>
              <a:sym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7"/>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References</a:t>
            </a:r>
            <a:endParaRPr sz="2800" b="1">
              <a:latin typeface="Times New Roman"/>
              <a:ea typeface="Times New Roman"/>
              <a:cs typeface="Times New Roman"/>
              <a:sym typeface="Times New Roman"/>
            </a:endParaRPr>
          </a:p>
        </p:txBody>
      </p:sp>
      <p:pic>
        <p:nvPicPr>
          <p:cNvPr id="496" name="Google Shape;496;p67"/>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497" name="Google Shape;497;p67"/>
          <p:cNvSpPr txBox="1">
            <a:spLocks noGrp="1"/>
          </p:cNvSpPr>
          <p:nvPr>
            <p:ph type="ctrTitle"/>
          </p:nvPr>
        </p:nvSpPr>
        <p:spPr>
          <a:xfrm>
            <a:off x="311700" y="1352550"/>
            <a:ext cx="8693100" cy="2565900"/>
          </a:xfrm>
          <a:prstGeom prst="rect">
            <a:avLst/>
          </a:prstGeom>
        </p:spPr>
        <p:txBody>
          <a:bodyPr spcFirstLastPara="1" wrap="square" lIns="91425" tIns="91425" rIns="91425" bIns="91425" anchor="b" anchorCtr="0">
            <a:noAutofit/>
          </a:bodyPr>
          <a:lstStyle/>
          <a:p>
            <a:pPr marL="0" lvl="0" indent="-228600" algn="just" rtl="0">
              <a:lnSpc>
                <a:spcPct val="100000"/>
              </a:lnSpc>
              <a:spcBef>
                <a:spcPts val="1200"/>
              </a:spcBef>
              <a:spcAft>
                <a:spcPts val="0"/>
              </a:spcAft>
              <a:buNone/>
            </a:pPr>
            <a:r>
              <a:rPr lang="ru" sz="1300">
                <a:latin typeface="Times New Roman"/>
                <a:ea typeface="Times New Roman"/>
                <a:cs typeface="Times New Roman"/>
                <a:sym typeface="Times New Roman"/>
              </a:rPr>
              <a:t>7)	Andrade, H.L. A Critical Review on Student Self-Assessment, Fron.Educ., - US, 2019 (</a:t>
            </a:r>
            <a:r>
              <a:rPr lang="ru" sz="1300">
                <a:solidFill>
                  <a:srgbClr val="282828"/>
                </a:solidFill>
                <a:highlight>
                  <a:srgbClr val="F7F7F7"/>
                </a:highlight>
                <a:latin typeface="Georgia"/>
                <a:ea typeface="Georgia"/>
                <a:cs typeface="Georgia"/>
                <a:sym typeface="Georgia"/>
              </a:rPr>
              <a:t> </a:t>
            </a:r>
            <a:r>
              <a:rPr lang="ru" sz="1300" u="sng">
                <a:solidFill>
                  <a:schemeClr val="hlink"/>
                </a:solidFill>
                <a:latin typeface="Times New Roman"/>
                <a:ea typeface="Times New Roman"/>
                <a:cs typeface="Times New Roman"/>
                <a:sym typeface="Times New Roman"/>
                <a:hlinkClick r:id="rId4"/>
              </a:rPr>
              <a:t>https://doi.org/10.3389/feduc.2019.00087</a:t>
            </a:r>
            <a:r>
              <a:rPr lang="ru"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a:p>
            <a:pPr marL="0" lvl="0" indent="-228600" algn="just" rtl="0">
              <a:lnSpc>
                <a:spcPct val="100000"/>
              </a:lnSpc>
              <a:spcBef>
                <a:spcPts val="1200"/>
              </a:spcBef>
              <a:spcAft>
                <a:spcPts val="0"/>
              </a:spcAft>
              <a:buNone/>
            </a:pPr>
            <a:r>
              <a:rPr lang="ru" sz="1300">
                <a:latin typeface="Times New Roman"/>
                <a:ea typeface="Times New Roman"/>
                <a:cs typeface="Times New Roman"/>
                <a:sym typeface="Times New Roman"/>
              </a:rPr>
              <a:t>8)	Tran T. H. Second Language Assessment for Classroom Teachers. – USA, 2012</a:t>
            </a:r>
            <a:endParaRPr sz="1300">
              <a:latin typeface="Times New Roman"/>
              <a:ea typeface="Times New Roman"/>
              <a:cs typeface="Times New Roman"/>
              <a:sym typeface="Times New Roman"/>
            </a:endParaRPr>
          </a:p>
          <a:p>
            <a:pPr marL="0" lvl="0" indent="-228600" algn="just" rtl="0">
              <a:lnSpc>
                <a:spcPct val="100000"/>
              </a:lnSpc>
              <a:spcBef>
                <a:spcPts val="1200"/>
              </a:spcBef>
              <a:spcAft>
                <a:spcPts val="0"/>
              </a:spcAft>
              <a:buNone/>
            </a:pPr>
            <a:r>
              <a:rPr lang="ru" sz="1300">
                <a:latin typeface="Times New Roman"/>
                <a:ea typeface="Times New Roman"/>
                <a:cs typeface="Times New Roman"/>
                <a:sym typeface="Times New Roman"/>
              </a:rPr>
              <a:t>9)	Peer and Self-Assessment for students (</a:t>
            </a:r>
            <a:r>
              <a:rPr lang="ru" sz="1300" u="sng">
                <a:solidFill>
                  <a:schemeClr val="hlink"/>
                </a:solidFill>
                <a:latin typeface="Times New Roman"/>
                <a:ea typeface="Times New Roman"/>
                <a:cs typeface="Times New Roman"/>
                <a:sym typeface="Times New Roman"/>
                <a:hlinkClick r:id="rId5"/>
              </a:rPr>
              <a:t>https://education.nsw.gov.au/teaching-and-learning/professional-learning/teacher-quality-and-accreditation/strong-start-great-teachers/refining-practice/peer-and-self-assessment-for-students#tabs0</a:t>
            </a:r>
            <a:r>
              <a:rPr lang="ru"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a:p>
            <a:pPr marL="0" lvl="0" indent="-228600" algn="just" rtl="0">
              <a:lnSpc>
                <a:spcPct val="100000"/>
              </a:lnSpc>
              <a:spcBef>
                <a:spcPts val="1200"/>
              </a:spcBef>
              <a:spcAft>
                <a:spcPts val="0"/>
              </a:spcAft>
              <a:buNone/>
            </a:pPr>
            <a:r>
              <a:rPr lang="ru" sz="1300">
                <a:latin typeface="Times New Roman"/>
                <a:ea typeface="Times New Roman"/>
                <a:cs typeface="Times New Roman"/>
                <a:sym typeface="Times New Roman"/>
              </a:rPr>
              <a:t>10)                     What is European Language Portfolio? (</a:t>
            </a:r>
            <a:r>
              <a:rPr lang="ru" sz="1300" u="sng">
                <a:solidFill>
                  <a:schemeClr val="hlink"/>
                </a:solidFill>
                <a:latin typeface="Times New Roman"/>
                <a:ea typeface="Times New Roman"/>
                <a:cs typeface="Times New Roman"/>
                <a:sym typeface="Times New Roman"/>
                <a:hlinkClick r:id="rId6"/>
              </a:rPr>
              <a:t>https://youtu.be/xA6_ZbppVOo</a:t>
            </a:r>
            <a:r>
              <a:rPr lang="ru" sz="1300">
                <a:latin typeface="Times New Roman"/>
                <a:ea typeface="Times New Roman"/>
                <a:cs typeface="Times New Roman"/>
                <a:sym typeface="Times New Roman"/>
              </a:rPr>
              <a:t>)</a:t>
            </a:r>
            <a:endParaRPr sz="1300">
              <a:latin typeface="Times New Roman"/>
              <a:ea typeface="Times New Roman"/>
              <a:cs typeface="Times New Roman"/>
              <a:sym typeface="Times New Roman"/>
            </a:endParaRPr>
          </a:p>
          <a:p>
            <a:pPr marL="0" lvl="0" indent="-228600" algn="just" rtl="0">
              <a:lnSpc>
                <a:spcPct val="100000"/>
              </a:lnSpc>
              <a:spcBef>
                <a:spcPts val="1200"/>
              </a:spcBef>
              <a:spcAft>
                <a:spcPts val="0"/>
              </a:spcAft>
              <a:buNone/>
            </a:pPr>
            <a:r>
              <a:rPr lang="ru" sz="1300">
                <a:latin typeface="Times New Roman"/>
                <a:ea typeface="Times New Roman"/>
                <a:cs typeface="Times New Roman"/>
                <a:sym typeface="Times New Roman"/>
              </a:rPr>
              <a:t>11)                      Little D. The European Language Portfolio A guide to the planning, implementation and evaluation of whole-school projects. - Council of Europe, 2011 (</a:t>
            </a:r>
            <a:r>
              <a:rPr lang="ru" sz="1300" u="sng">
                <a:solidFill>
                  <a:schemeClr val="hlink"/>
                </a:solidFill>
                <a:latin typeface="Times New Roman"/>
                <a:ea typeface="Times New Roman"/>
                <a:cs typeface="Times New Roman"/>
                <a:sym typeface="Times New Roman"/>
                <a:hlinkClick r:id="rId7"/>
              </a:rPr>
              <a:t>https://www.ecml.at/Portals/1/documents/ECML-resources/2011_09_06_ELP-WSU_englisch_web.pdf</a:t>
            </a:r>
            <a:r>
              <a:rPr lang="ru"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Defining Evaluation</a:t>
            </a:r>
            <a:endParaRPr sz="2800" b="1">
              <a:latin typeface="Times New Roman"/>
              <a:ea typeface="Times New Roman"/>
              <a:cs typeface="Times New Roman"/>
              <a:sym typeface="Times New Roman"/>
            </a:endParaRPr>
          </a:p>
        </p:txBody>
      </p:sp>
      <p:pic>
        <p:nvPicPr>
          <p:cNvPr id="94" name="Google Shape;94;p18"/>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95" name="Google Shape;95;p18"/>
          <p:cNvSpPr txBox="1">
            <a:spLocks noGrp="1"/>
          </p:cNvSpPr>
          <p:nvPr>
            <p:ph type="ctrTitle"/>
          </p:nvPr>
        </p:nvSpPr>
        <p:spPr>
          <a:xfrm>
            <a:off x="153525" y="1021450"/>
            <a:ext cx="6474600" cy="33789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None/>
            </a:pPr>
            <a:r>
              <a:rPr lang="ru" sz="2000">
                <a:latin typeface="Times New Roman"/>
                <a:ea typeface="Times New Roman"/>
                <a:cs typeface="Times New Roman"/>
                <a:sym typeface="Times New Roman"/>
              </a:rPr>
              <a:t>Assessment and evaluation are essential components of teaching and learning in English language arts. </a:t>
            </a:r>
            <a:endParaRPr sz="200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ru" sz="2000">
                <a:latin typeface="Times New Roman"/>
                <a:ea typeface="Times New Roman"/>
                <a:cs typeface="Times New Roman"/>
                <a:sym typeface="Times New Roman"/>
              </a:rPr>
              <a:t>Without an effective evaluation program it is impossible to know </a:t>
            </a:r>
            <a:r>
              <a:rPr lang="ru" sz="2000" b="1">
                <a:latin typeface="Times New Roman"/>
                <a:ea typeface="Times New Roman"/>
                <a:cs typeface="Times New Roman"/>
                <a:sym typeface="Times New Roman"/>
              </a:rPr>
              <a:t>whether students have learned, whether teaching has been effective, or how best to address the students learning needs. The quality of the assessment and evaluation in the educational process has a profound and well-established link to student performance. </a:t>
            </a:r>
            <a:endParaRPr sz="2000" b="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ru" sz="2000">
                <a:latin typeface="Times New Roman"/>
                <a:ea typeface="Times New Roman"/>
                <a:cs typeface="Times New Roman"/>
                <a:sym typeface="Times New Roman"/>
              </a:rPr>
              <a:t>Research consistently shows that regular monitoring and feedback are essential to improving students learning. </a:t>
            </a:r>
            <a:endParaRPr sz="2000">
              <a:latin typeface="Times New Roman"/>
              <a:ea typeface="Times New Roman"/>
              <a:cs typeface="Times New Roman"/>
              <a:sym typeface="Times New Roman"/>
            </a:endParaRPr>
          </a:p>
          <a:p>
            <a:pPr marL="0" lvl="0" indent="0" algn="just" rtl="0">
              <a:lnSpc>
                <a:spcPct val="100000"/>
              </a:lnSpc>
              <a:spcBef>
                <a:spcPts val="0"/>
              </a:spcBef>
              <a:spcAft>
                <a:spcPts val="0"/>
              </a:spcAft>
              <a:buNone/>
            </a:pPr>
            <a:endParaRPr sz="2000">
              <a:highlight>
                <a:srgbClr val="FFFFFF"/>
              </a:highlight>
              <a:latin typeface="Times New Roman"/>
              <a:ea typeface="Times New Roman"/>
              <a:cs typeface="Times New Roman"/>
              <a:sym typeface="Times New Roman"/>
            </a:endParaRPr>
          </a:p>
        </p:txBody>
      </p:sp>
      <p:pic>
        <p:nvPicPr>
          <p:cNvPr id="96" name="Google Shape;96;p18"/>
          <p:cNvPicPr preferRelativeResize="0"/>
          <p:nvPr/>
        </p:nvPicPr>
        <p:blipFill rotWithShape="1">
          <a:blip r:embed="rId4">
            <a:alphaModFix/>
          </a:blip>
          <a:srcRect l="44509" t="5231"/>
          <a:stretch/>
        </p:blipFill>
        <p:spPr>
          <a:xfrm>
            <a:off x="6628125" y="1116100"/>
            <a:ext cx="2408299" cy="30848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Defining Evaluation</a:t>
            </a:r>
            <a:endParaRPr sz="2800" b="1">
              <a:latin typeface="Times New Roman"/>
              <a:ea typeface="Times New Roman"/>
              <a:cs typeface="Times New Roman"/>
              <a:sym typeface="Times New Roman"/>
            </a:endParaRPr>
          </a:p>
        </p:txBody>
      </p:sp>
      <p:pic>
        <p:nvPicPr>
          <p:cNvPr id="102" name="Google Shape;102;p19"/>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03" name="Google Shape;103;p19"/>
          <p:cNvSpPr txBox="1">
            <a:spLocks noGrp="1"/>
          </p:cNvSpPr>
          <p:nvPr>
            <p:ph type="ctrTitle"/>
          </p:nvPr>
        </p:nvSpPr>
        <p:spPr>
          <a:xfrm>
            <a:off x="3012150" y="1025250"/>
            <a:ext cx="5820300" cy="3378900"/>
          </a:xfrm>
          <a:prstGeom prst="rect">
            <a:avLst/>
          </a:prstGeom>
        </p:spPr>
        <p:txBody>
          <a:bodyPr spcFirstLastPara="1" wrap="square" lIns="91425" tIns="91425" rIns="91425" bIns="91425" anchor="t" anchorCtr="0">
            <a:noAutofit/>
          </a:bodyPr>
          <a:lstStyle/>
          <a:p>
            <a:pPr marL="457200" lvl="0" indent="-355600" algn="just" rtl="0">
              <a:lnSpc>
                <a:spcPct val="115000"/>
              </a:lnSpc>
              <a:spcBef>
                <a:spcPts val="1200"/>
              </a:spcBef>
              <a:spcAft>
                <a:spcPts val="0"/>
              </a:spcAft>
              <a:buSzPts val="2000"/>
              <a:buFont typeface="Times New Roman"/>
              <a:buChar char="●"/>
            </a:pPr>
            <a:r>
              <a:rPr lang="ru" sz="2000">
                <a:latin typeface="Times New Roman"/>
                <a:ea typeface="Times New Roman"/>
                <a:cs typeface="Times New Roman"/>
                <a:sym typeface="Times New Roman"/>
              </a:rPr>
              <a:t>What is assessed and evaluated, </a:t>
            </a:r>
            <a:endParaRPr sz="2000">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ru" sz="2000">
                <a:latin typeface="Times New Roman"/>
                <a:ea typeface="Times New Roman"/>
                <a:cs typeface="Times New Roman"/>
                <a:sym typeface="Times New Roman"/>
              </a:rPr>
              <a:t>how it is assessed and evaluated, </a:t>
            </a:r>
            <a:endParaRPr sz="2000">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ru" sz="2000">
                <a:latin typeface="Times New Roman"/>
                <a:ea typeface="Times New Roman"/>
                <a:cs typeface="Times New Roman"/>
                <a:sym typeface="Times New Roman"/>
              </a:rPr>
              <a:t>and how the results are communicated </a:t>
            </a:r>
            <a:endParaRPr sz="2000">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ru" sz="2000">
                <a:latin typeface="Times New Roman"/>
                <a:ea typeface="Times New Roman"/>
                <a:cs typeface="Times New Roman"/>
                <a:sym typeface="Times New Roman"/>
              </a:rPr>
              <a:t>send clear messages to students and others about what is really valued – </a:t>
            </a:r>
            <a:endParaRPr sz="2000">
              <a:latin typeface="Times New Roman"/>
              <a:ea typeface="Times New Roman"/>
              <a:cs typeface="Times New Roman"/>
              <a:sym typeface="Times New Roman"/>
            </a:endParaRPr>
          </a:p>
          <a:p>
            <a:pPr marL="457200" lvl="0" indent="-355600" algn="just" rtl="0">
              <a:lnSpc>
                <a:spcPct val="115000"/>
              </a:lnSpc>
              <a:spcBef>
                <a:spcPts val="1200"/>
              </a:spcBef>
              <a:spcAft>
                <a:spcPts val="0"/>
              </a:spcAft>
              <a:buSzPts val="2000"/>
              <a:buFont typeface="Times New Roman"/>
              <a:buChar char="●"/>
            </a:pPr>
            <a:r>
              <a:rPr lang="ru" sz="2000">
                <a:latin typeface="Times New Roman"/>
                <a:ea typeface="Times New Roman"/>
                <a:cs typeface="Times New Roman"/>
                <a:sym typeface="Times New Roman"/>
              </a:rPr>
              <a:t>what is worth learning, </a:t>
            </a:r>
            <a:endParaRPr sz="2000">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ru" sz="2000">
                <a:latin typeface="Times New Roman"/>
                <a:ea typeface="Times New Roman"/>
                <a:cs typeface="Times New Roman"/>
                <a:sym typeface="Times New Roman"/>
              </a:rPr>
              <a:t>how it should be learned, </a:t>
            </a:r>
            <a:endParaRPr sz="2000">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ru" sz="2000">
                <a:latin typeface="Times New Roman"/>
                <a:ea typeface="Times New Roman"/>
                <a:cs typeface="Times New Roman"/>
                <a:sym typeface="Times New Roman"/>
              </a:rPr>
              <a:t>what elements of quality are most important, </a:t>
            </a:r>
            <a:endParaRPr sz="2000">
              <a:latin typeface="Times New Roman"/>
              <a:ea typeface="Times New Roman"/>
              <a:cs typeface="Times New Roman"/>
              <a:sym typeface="Times New Roman"/>
            </a:endParaRPr>
          </a:p>
          <a:p>
            <a:pPr marL="457200" lvl="0" indent="-355600" algn="just" rtl="0">
              <a:lnSpc>
                <a:spcPct val="115000"/>
              </a:lnSpc>
              <a:spcBef>
                <a:spcPts val="0"/>
              </a:spcBef>
              <a:spcAft>
                <a:spcPts val="0"/>
              </a:spcAft>
              <a:buSzPts val="2000"/>
              <a:buFont typeface="Times New Roman"/>
              <a:buChar char="●"/>
            </a:pPr>
            <a:r>
              <a:rPr lang="ru" sz="2000">
                <a:latin typeface="Times New Roman"/>
                <a:ea typeface="Times New Roman"/>
                <a:cs typeface="Times New Roman"/>
                <a:sym typeface="Times New Roman"/>
              </a:rPr>
              <a:t>and how well students are expected to perform.</a:t>
            </a:r>
            <a:endParaRPr sz="2000">
              <a:highlight>
                <a:srgbClr val="FFFFFF"/>
              </a:highlight>
              <a:latin typeface="Times New Roman"/>
              <a:ea typeface="Times New Roman"/>
              <a:cs typeface="Times New Roman"/>
              <a:sym typeface="Times New Roman"/>
            </a:endParaRPr>
          </a:p>
        </p:txBody>
      </p:sp>
      <p:pic>
        <p:nvPicPr>
          <p:cNvPr id="104" name="Google Shape;104;p19"/>
          <p:cNvPicPr preferRelativeResize="0"/>
          <p:nvPr/>
        </p:nvPicPr>
        <p:blipFill rotWithShape="1">
          <a:blip r:embed="rId4">
            <a:alphaModFix/>
          </a:blip>
          <a:srcRect l="20717" r="20458"/>
          <a:stretch/>
        </p:blipFill>
        <p:spPr>
          <a:xfrm>
            <a:off x="311700" y="1196425"/>
            <a:ext cx="2515876" cy="32077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Defining Evaluation</a:t>
            </a:r>
            <a:endParaRPr sz="2800" b="1">
              <a:latin typeface="Times New Roman"/>
              <a:ea typeface="Times New Roman"/>
              <a:cs typeface="Times New Roman"/>
              <a:sym typeface="Times New Roman"/>
            </a:endParaRPr>
          </a:p>
        </p:txBody>
      </p:sp>
      <p:pic>
        <p:nvPicPr>
          <p:cNvPr id="110" name="Google Shape;110;p20"/>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11" name="Google Shape;111;p20"/>
          <p:cNvSpPr txBox="1">
            <a:spLocks noGrp="1"/>
          </p:cNvSpPr>
          <p:nvPr>
            <p:ph type="ctrTitle"/>
          </p:nvPr>
        </p:nvSpPr>
        <p:spPr>
          <a:xfrm>
            <a:off x="89700" y="1025250"/>
            <a:ext cx="8964600" cy="33789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ru" sz="2000" b="1">
                <a:highlight>
                  <a:srgbClr val="FFFFFF"/>
                </a:highlight>
                <a:latin typeface="Times New Roman"/>
                <a:ea typeface="Times New Roman"/>
                <a:cs typeface="Times New Roman"/>
                <a:sym typeface="Times New Roman"/>
              </a:rPr>
              <a:t>Different authors have different notions of evaluation:</a:t>
            </a:r>
            <a:endParaRPr sz="2000" b="1">
              <a:highlight>
                <a:srgbClr val="FFFFFF"/>
              </a:highlight>
              <a:latin typeface="Times New Roman"/>
              <a:ea typeface="Times New Roman"/>
              <a:cs typeface="Times New Roman"/>
              <a:sym typeface="Times New Roman"/>
            </a:endParaRPr>
          </a:p>
          <a:p>
            <a:pPr marL="457200" lvl="0" indent="-349250" algn="just" rtl="0">
              <a:lnSpc>
                <a:spcPct val="115000"/>
              </a:lnSpc>
              <a:spcBef>
                <a:spcPts val="0"/>
              </a:spcBef>
              <a:spcAft>
                <a:spcPts val="0"/>
              </a:spcAft>
              <a:buSzPts val="1900"/>
              <a:buFont typeface="Times New Roman"/>
              <a:buChar char="●"/>
            </a:pPr>
            <a:r>
              <a:rPr lang="ru" sz="1900" b="1">
                <a:latin typeface="Times New Roman"/>
                <a:ea typeface="Times New Roman"/>
                <a:cs typeface="Times New Roman"/>
                <a:sym typeface="Times New Roman"/>
              </a:rPr>
              <a:t>Gronlund and Linn define</a:t>
            </a:r>
            <a:r>
              <a:rPr lang="ru" sz="1900" b="1">
                <a:highlight>
                  <a:srgbClr val="FFFFFF"/>
                </a:highlight>
                <a:latin typeface="Times New Roman"/>
                <a:ea typeface="Times New Roman"/>
                <a:cs typeface="Times New Roman"/>
                <a:sym typeface="Times New Roman"/>
              </a:rPr>
              <a:t> </a:t>
            </a:r>
            <a:r>
              <a:rPr lang="ru" sz="1900">
                <a:highlight>
                  <a:srgbClr val="FFFFFF"/>
                </a:highlight>
                <a:latin typeface="Times New Roman"/>
                <a:ea typeface="Times New Roman"/>
                <a:cs typeface="Times New Roman"/>
                <a:sym typeface="Times New Roman"/>
              </a:rPr>
              <a:t>evaluation as a systematic process of collecting, analyzing, and interpreting information to determine the extent to which pupils achieve instructional objective.</a:t>
            </a:r>
            <a:endParaRPr sz="1900">
              <a:highlight>
                <a:srgbClr val="FFFFFF"/>
              </a:highlight>
              <a:latin typeface="Times New Roman"/>
              <a:ea typeface="Times New Roman"/>
              <a:cs typeface="Times New Roman"/>
              <a:sym typeface="Times New Roman"/>
            </a:endParaRPr>
          </a:p>
          <a:p>
            <a:pPr marL="457200" lvl="0" indent="0" algn="just" rtl="0">
              <a:lnSpc>
                <a:spcPct val="115000"/>
              </a:lnSpc>
              <a:spcBef>
                <a:spcPts val="0"/>
              </a:spcBef>
              <a:spcAft>
                <a:spcPts val="0"/>
              </a:spcAft>
              <a:buNone/>
            </a:pPr>
            <a:endParaRPr sz="1900">
              <a:highlight>
                <a:srgbClr val="FFFFFF"/>
              </a:highlight>
              <a:latin typeface="Times New Roman"/>
              <a:ea typeface="Times New Roman"/>
              <a:cs typeface="Times New Roman"/>
              <a:sym typeface="Times New Roman"/>
            </a:endParaRPr>
          </a:p>
          <a:p>
            <a:pPr marL="457200" lvl="0" indent="-349250" algn="just" rtl="0">
              <a:lnSpc>
                <a:spcPct val="115000"/>
              </a:lnSpc>
              <a:spcBef>
                <a:spcPts val="0"/>
              </a:spcBef>
              <a:spcAft>
                <a:spcPts val="0"/>
              </a:spcAft>
              <a:buSzPts val="1900"/>
              <a:buFont typeface="Times New Roman"/>
              <a:buChar char="●"/>
            </a:pPr>
            <a:r>
              <a:rPr lang="ru" sz="1900" b="1">
                <a:highlight>
                  <a:srgbClr val="FFFFFF"/>
                </a:highlight>
                <a:latin typeface="Times New Roman"/>
                <a:ea typeface="Times New Roman"/>
                <a:cs typeface="Times New Roman"/>
                <a:sym typeface="Times New Roman"/>
              </a:rPr>
              <a:t>Asuru </a:t>
            </a:r>
            <a:r>
              <a:rPr lang="ru" sz="1900">
                <a:highlight>
                  <a:srgbClr val="FFFFFF"/>
                </a:highlight>
                <a:latin typeface="Times New Roman"/>
                <a:ea typeface="Times New Roman"/>
                <a:cs typeface="Times New Roman"/>
                <a:sym typeface="Times New Roman"/>
              </a:rPr>
              <a:t>(2015) sees evaluation as that which deals with goodness, worth, utility, effectiveness adequacy, and so on and provide answers to such questions as how good? How effective? How satisfactory? How adequate? Answers to such questions (Evaluation) are expressed in a qualitative terms as pass, fail, excellent, good, satisfactory, bad, promoted, repeat, withdraw, successful, unsuccessful, among others. The qualitative statements are indicative of judgment based on certain criteria. </a:t>
            </a:r>
            <a:endParaRPr sz="19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ctrTitle"/>
          </p:nvPr>
        </p:nvSpPr>
        <p:spPr>
          <a:xfrm>
            <a:off x="311700" y="0"/>
            <a:ext cx="8520600" cy="815700"/>
          </a:xfrm>
          <a:prstGeom prst="rect">
            <a:avLst/>
          </a:prstGeom>
        </p:spPr>
        <p:txBody>
          <a:bodyPr spcFirstLastPara="1" wrap="square" lIns="91425" tIns="91425" rIns="91425" bIns="91425" anchor="b" anchorCtr="0">
            <a:normAutofit/>
          </a:bodyPr>
          <a:lstStyle/>
          <a:p>
            <a:pPr marL="0" lvl="0" indent="0" algn="ctr" rtl="0">
              <a:lnSpc>
                <a:spcPct val="115000"/>
              </a:lnSpc>
              <a:spcBef>
                <a:spcPts val="0"/>
              </a:spcBef>
              <a:spcAft>
                <a:spcPts val="0"/>
              </a:spcAft>
              <a:buNone/>
            </a:pPr>
            <a:r>
              <a:rPr lang="ru" sz="2800" b="1">
                <a:latin typeface="Times New Roman"/>
                <a:ea typeface="Times New Roman"/>
                <a:cs typeface="Times New Roman"/>
                <a:sym typeface="Times New Roman"/>
              </a:rPr>
              <a:t>Defining Evaluation</a:t>
            </a:r>
            <a:endParaRPr sz="2800" b="1">
              <a:latin typeface="Times New Roman"/>
              <a:ea typeface="Times New Roman"/>
              <a:cs typeface="Times New Roman"/>
              <a:sym typeface="Times New Roman"/>
            </a:endParaRPr>
          </a:p>
        </p:txBody>
      </p:sp>
      <p:pic>
        <p:nvPicPr>
          <p:cNvPr id="117" name="Google Shape;117;p21"/>
          <p:cNvPicPr preferRelativeResize="0"/>
          <p:nvPr/>
        </p:nvPicPr>
        <p:blipFill>
          <a:blip r:embed="rId3">
            <a:alphaModFix/>
          </a:blip>
          <a:stretch>
            <a:fillRect/>
          </a:stretch>
        </p:blipFill>
        <p:spPr>
          <a:xfrm>
            <a:off x="228599" y="0"/>
            <a:ext cx="1028700" cy="1025250"/>
          </a:xfrm>
          <a:prstGeom prst="rect">
            <a:avLst/>
          </a:prstGeom>
          <a:noFill/>
          <a:ln>
            <a:noFill/>
          </a:ln>
        </p:spPr>
      </p:pic>
      <p:sp>
        <p:nvSpPr>
          <p:cNvPr id="118" name="Google Shape;118;p21"/>
          <p:cNvSpPr txBox="1">
            <a:spLocks noGrp="1"/>
          </p:cNvSpPr>
          <p:nvPr>
            <p:ph type="ctrTitle"/>
          </p:nvPr>
        </p:nvSpPr>
        <p:spPr>
          <a:xfrm>
            <a:off x="2653550" y="1025250"/>
            <a:ext cx="6400800" cy="33789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ru" sz="2000" b="1">
                <a:highlight>
                  <a:srgbClr val="FFFFFF"/>
                </a:highlight>
                <a:latin typeface="Times New Roman"/>
                <a:ea typeface="Times New Roman"/>
                <a:cs typeface="Times New Roman"/>
                <a:sym typeface="Times New Roman"/>
              </a:rPr>
              <a:t>Different authors have different notions of evaluation:</a:t>
            </a:r>
            <a:endParaRPr sz="2000" b="1">
              <a:highlight>
                <a:srgbClr val="FFFFFF"/>
              </a:highlight>
              <a:latin typeface="Times New Roman"/>
              <a:ea typeface="Times New Roman"/>
              <a:cs typeface="Times New Roman"/>
              <a:sym typeface="Times New Roman"/>
            </a:endParaRPr>
          </a:p>
          <a:p>
            <a:pPr marL="0" lvl="0" indent="0" algn="just" rtl="0">
              <a:lnSpc>
                <a:spcPct val="115000"/>
              </a:lnSpc>
              <a:spcBef>
                <a:spcPts val="0"/>
              </a:spcBef>
              <a:spcAft>
                <a:spcPts val="0"/>
              </a:spcAft>
              <a:buClr>
                <a:schemeClr val="dk1"/>
              </a:buClr>
              <a:buSzPts val="1100"/>
              <a:buFont typeface="Arial"/>
              <a:buNone/>
            </a:pPr>
            <a:endParaRPr sz="2000" b="1">
              <a:highlight>
                <a:srgbClr val="FFFFFF"/>
              </a:highlight>
              <a:latin typeface="Times New Roman"/>
              <a:ea typeface="Times New Roman"/>
              <a:cs typeface="Times New Roman"/>
              <a:sym typeface="Times New Roman"/>
            </a:endParaRPr>
          </a:p>
          <a:p>
            <a:pPr marL="457200" lvl="0" indent="-349250" algn="just" rtl="0">
              <a:lnSpc>
                <a:spcPct val="115000"/>
              </a:lnSpc>
              <a:spcBef>
                <a:spcPts val="0"/>
              </a:spcBef>
              <a:spcAft>
                <a:spcPts val="0"/>
              </a:spcAft>
              <a:buSzPts val="1900"/>
              <a:buFont typeface="Times New Roman"/>
              <a:buChar char="●"/>
            </a:pPr>
            <a:r>
              <a:rPr lang="ru" sz="1900">
                <a:highlight>
                  <a:srgbClr val="FFFFFF"/>
                </a:highlight>
                <a:latin typeface="Times New Roman"/>
                <a:ea typeface="Times New Roman"/>
                <a:cs typeface="Times New Roman"/>
                <a:sym typeface="Times New Roman"/>
              </a:rPr>
              <a:t>Perhaps the most extended definition of evaluation has been supplied by </a:t>
            </a:r>
            <a:r>
              <a:rPr lang="ru" sz="1900" b="1">
                <a:highlight>
                  <a:srgbClr val="FFFFFF"/>
                </a:highlight>
                <a:latin typeface="Times New Roman"/>
                <a:ea typeface="Times New Roman"/>
                <a:cs typeface="Times New Roman"/>
                <a:sym typeface="Times New Roman"/>
              </a:rPr>
              <a:t>Clarence Edward Beeby</a:t>
            </a:r>
            <a:r>
              <a:rPr lang="ru" sz="1900">
                <a:highlight>
                  <a:srgbClr val="FFFFFF"/>
                </a:highlight>
                <a:latin typeface="Times New Roman"/>
                <a:ea typeface="Times New Roman"/>
                <a:cs typeface="Times New Roman"/>
                <a:sym typeface="Times New Roman"/>
              </a:rPr>
              <a:t> (1977), who described evaluation as </a:t>
            </a:r>
            <a:r>
              <a:rPr lang="ru" sz="1900" b="1">
                <a:highlight>
                  <a:srgbClr val="FFFFFF"/>
                </a:highlight>
                <a:latin typeface="Times New Roman"/>
                <a:ea typeface="Times New Roman"/>
                <a:cs typeface="Times New Roman"/>
                <a:sym typeface="Times New Roman"/>
              </a:rPr>
              <a:t>“the systematic collection and interpretation of evidence leading as a part of process to a judgement of value with a view to action.</a:t>
            </a:r>
            <a:r>
              <a:rPr lang="ru" sz="1900">
                <a:highlight>
                  <a:srgbClr val="FFFFFF"/>
                </a:highlight>
                <a:latin typeface="Times New Roman"/>
                <a:ea typeface="Times New Roman"/>
                <a:cs typeface="Times New Roman"/>
                <a:sym typeface="Times New Roman"/>
              </a:rPr>
              <a:t> </a:t>
            </a:r>
            <a:endParaRPr sz="1900">
              <a:latin typeface="Times New Roman"/>
              <a:ea typeface="Times New Roman"/>
              <a:cs typeface="Times New Roman"/>
              <a:sym typeface="Times New Roman"/>
            </a:endParaRPr>
          </a:p>
        </p:txBody>
      </p:sp>
      <p:pic>
        <p:nvPicPr>
          <p:cNvPr id="119" name="Google Shape;119;p21"/>
          <p:cNvPicPr preferRelativeResize="0"/>
          <p:nvPr/>
        </p:nvPicPr>
        <p:blipFill>
          <a:blip r:embed="rId4">
            <a:alphaModFix/>
          </a:blip>
          <a:stretch>
            <a:fillRect/>
          </a:stretch>
        </p:blipFill>
        <p:spPr>
          <a:xfrm>
            <a:off x="228600" y="1025250"/>
            <a:ext cx="2281527" cy="3061875"/>
          </a:xfrm>
          <a:prstGeom prst="rect">
            <a:avLst/>
          </a:prstGeom>
          <a:noFill/>
          <a:ln>
            <a:noFill/>
          </a:ln>
        </p:spPr>
      </p:pic>
      <p:sp>
        <p:nvSpPr>
          <p:cNvPr id="120" name="Google Shape;120;p21"/>
          <p:cNvSpPr txBox="1"/>
          <p:nvPr/>
        </p:nvSpPr>
        <p:spPr>
          <a:xfrm>
            <a:off x="90000" y="4056525"/>
            <a:ext cx="34242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ru" sz="1900">
                <a:latin typeface="Times New Roman"/>
                <a:ea typeface="Times New Roman"/>
                <a:cs typeface="Times New Roman"/>
                <a:sym typeface="Times New Roman"/>
              </a:rPr>
              <a:t>(1902 – 1998) </a:t>
            </a:r>
            <a:endParaRPr sz="1900">
              <a:latin typeface="Times New Roman"/>
              <a:ea typeface="Times New Roman"/>
              <a:cs typeface="Times New Roman"/>
              <a:sym typeface="Times New Roman"/>
            </a:endParaRPr>
          </a:p>
          <a:p>
            <a:pPr marL="0" lvl="0" indent="0" algn="l" rtl="0">
              <a:spcBef>
                <a:spcPts val="0"/>
              </a:spcBef>
              <a:spcAft>
                <a:spcPts val="0"/>
              </a:spcAft>
              <a:buNone/>
            </a:pPr>
            <a:r>
              <a:rPr lang="ru" sz="1900">
                <a:latin typeface="Times New Roman"/>
                <a:ea typeface="Times New Roman"/>
                <a:cs typeface="Times New Roman"/>
                <a:sym typeface="Times New Roman"/>
              </a:rPr>
              <a:t>was a New Zealand educationalist and psychologist. </a:t>
            </a:r>
            <a:endParaRPr sz="19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3586</Words>
  <Application>Microsoft Office PowerPoint</Application>
  <PresentationFormat>Экран (16:9)</PresentationFormat>
  <Paragraphs>365</Paragraphs>
  <Slides>55</Slides>
  <Notes>55</Notes>
  <HiddenSlides>0</HiddenSlides>
  <MMClips>0</MMClips>
  <ScaleCrop>false</ScaleCrop>
  <HeadingPairs>
    <vt:vector size="4" baseType="variant">
      <vt:variant>
        <vt:lpstr>Тема</vt:lpstr>
      </vt:variant>
      <vt:variant>
        <vt:i4>1</vt:i4>
      </vt:variant>
      <vt:variant>
        <vt:lpstr>Заголовки слайдов</vt:lpstr>
      </vt:variant>
      <vt:variant>
        <vt:i4>55</vt:i4>
      </vt:variant>
    </vt:vector>
  </HeadingPairs>
  <TitlesOfParts>
    <vt:vector size="56" baseType="lpstr">
      <vt:lpstr>Simple Light</vt:lpstr>
      <vt:lpstr>Course name:  Methodology of foreign language education</vt:lpstr>
      <vt:lpstr>Lecture 13 The Role of Evaluation in FLT</vt:lpstr>
      <vt:lpstr>Lecture 13</vt:lpstr>
      <vt:lpstr>What is Evaluation? Why do we need evaluation?</vt:lpstr>
      <vt:lpstr>Defining Evaluation</vt:lpstr>
      <vt:lpstr>Defining Evaluation</vt:lpstr>
      <vt:lpstr>Defining Evaluation</vt:lpstr>
      <vt:lpstr>Defining Evaluation</vt:lpstr>
      <vt:lpstr>Defining Evaluation</vt:lpstr>
      <vt:lpstr>Assessment and Evaluation: Differences</vt:lpstr>
      <vt:lpstr>Assessment and Evaluation: Differences</vt:lpstr>
      <vt:lpstr>Types of evaluation and their functions  </vt:lpstr>
      <vt:lpstr>Types of evaluation and their functions  </vt:lpstr>
      <vt:lpstr>Types of evaluation and their functions  </vt:lpstr>
      <vt:lpstr>Functions of evaluation</vt:lpstr>
      <vt:lpstr>Functions of evaluation</vt:lpstr>
      <vt:lpstr>Functions of evaluation</vt:lpstr>
      <vt:lpstr>Functions of evaluation</vt:lpstr>
      <vt:lpstr>Functions of evaluation</vt:lpstr>
      <vt:lpstr>Functions of evaluation</vt:lpstr>
      <vt:lpstr>The role of evaluation in teaching-learning process</vt:lpstr>
      <vt:lpstr>The role of evaluation in teaching-learning process</vt:lpstr>
      <vt:lpstr>The role of evaluation in teaching-learning process</vt:lpstr>
      <vt:lpstr>The role of evaluation in teaching-learning process</vt:lpstr>
      <vt:lpstr>The role of evaluation in teaching-learning process</vt:lpstr>
      <vt:lpstr>Principles of evaluation</vt:lpstr>
      <vt:lpstr>Principles of evaluation</vt:lpstr>
      <vt:lpstr>Principles of evaluation</vt:lpstr>
      <vt:lpstr>Self-evaluation as a system of evaluation</vt:lpstr>
      <vt:lpstr>Self-evaluation as a system of evaluation</vt:lpstr>
      <vt:lpstr>Self-evaluation as a system of evaluation</vt:lpstr>
      <vt:lpstr>Self-evaluation as a system of evaluation</vt:lpstr>
      <vt:lpstr>Self-evaluation as a system of evaluation</vt:lpstr>
      <vt:lpstr>Self-evaluation as a system of evaluation</vt:lpstr>
      <vt:lpstr>Self-evaluation as a system of evaluation</vt:lpstr>
      <vt:lpstr>Self-evaluation as a system of evaluation</vt:lpstr>
      <vt:lpstr>Self-evaluation as a system of evaluation</vt:lpstr>
      <vt:lpstr>Self-evaluation as a system of evaluation</vt:lpstr>
      <vt:lpstr>European Language Portfolio about Evaluation</vt:lpstr>
      <vt:lpstr>European Language Portfolio about Evaluation</vt:lpstr>
      <vt:lpstr>European Language Portfolio about Evaluation</vt:lpstr>
      <vt:lpstr>European Language Portfolio about Evaluation</vt:lpstr>
      <vt:lpstr>European Language Portfolio about Evaluation</vt:lpstr>
      <vt:lpstr>European Language Portfolio about Evaluation</vt:lpstr>
      <vt:lpstr>Слайд 45</vt:lpstr>
      <vt:lpstr>Слайд 46</vt:lpstr>
      <vt:lpstr>European Language Portfolio about Evaluation</vt:lpstr>
      <vt:lpstr>Слайд 48</vt:lpstr>
      <vt:lpstr>European Language Portfolio about Evaluation</vt:lpstr>
      <vt:lpstr>Слайд 50</vt:lpstr>
      <vt:lpstr>European Language Portfolio about Evaluation</vt:lpstr>
      <vt:lpstr>Conclusion</vt:lpstr>
      <vt:lpstr>Questions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name:  Methodology of foreign language education</dc:title>
  <cp:lastModifiedBy>Админ</cp:lastModifiedBy>
  <cp:revision>1</cp:revision>
  <dcterms:modified xsi:type="dcterms:W3CDTF">2023-04-16T22:25:34Z</dcterms:modified>
</cp:coreProperties>
</file>